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81" r:id="rId2"/>
    <p:sldId id="283" r:id="rId3"/>
    <p:sldId id="286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61"/>
    <p:restoredTop sz="96327"/>
  </p:normalViewPr>
  <p:slideViewPr>
    <p:cSldViewPr snapToGrid="0">
      <p:cViewPr varScale="1">
        <p:scale>
          <a:sx n="124" d="100"/>
          <a:sy n="124" d="100"/>
        </p:scale>
        <p:origin x="10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2D8D8-1360-DD48-89CB-233E3454E837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5B03B-E17A-C54C-95C1-546D9954FD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2155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/>
              <a:t>deploy_list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3E9D0-E553-8349-8DB1-F956F1457CB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1366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/>
              <a:t>deploy_list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3E9D0-E553-8349-8DB1-F956F1457CB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839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/>
              <a:t>deploy_list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3E9D0-E553-8349-8DB1-F956F1457CB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062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A77AB9-AD2C-165D-C783-89F5834AD0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BA54A1A-E077-E460-2A90-D711B10F3D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B18489-8FE7-71F9-8950-DFBE29990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EFBC-A496-1348-A7D8-BB0033B54A75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21A4FC-30DA-B77D-574A-77F857064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0B50D4-C794-DDBB-B2D8-C06C16C72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CEBB-8F98-C241-8E6D-F3C041A82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290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6B1991-0D08-FD5A-EC4D-CA04832F2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4159A9C-364F-E339-6A2D-50A68E4871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AB46B6-A4B9-7C28-541E-9710C06AB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EFBC-A496-1348-A7D8-BB0033B54A75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CC5113-8A7F-1645-B8AF-A36D5E1CE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428FF5-0888-5138-D8A1-70015BCD0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CEBB-8F98-C241-8E6D-F3C041A82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350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4AF4B98-DFDC-A9EE-2A17-9C402986EF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561C2AD-BEAD-5536-6C9E-C47848B2B5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D14AAE-46A8-8995-3730-807B69E59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EFBC-A496-1348-A7D8-BB0033B54A75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9133EF-1E52-33D5-AB0F-15B75728D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7718CA-06F8-01E1-F074-6D40C3ABA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CEBB-8F98-C241-8E6D-F3C041A82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528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040CC3-277C-139C-E190-EBAC24B27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0E6591-8959-0EAE-05D5-61341C22B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59BFE6-3257-AC74-E7CA-1C3A38874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EFBC-A496-1348-A7D8-BB0033B54A75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A9FF95-A33D-FFDE-7040-D065B1076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DFB012-74A2-8253-E286-64B491383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CEBB-8F98-C241-8E6D-F3C041A82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52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23587E-BC26-914F-CAF3-1A6F2DB69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29C802F-13FC-881A-9A26-CE39ECA71F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3030BF-C7AF-0B90-424D-1B0CFED81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EFBC-A496-1348-A7D8-BB0033B54A75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AA3865-3C5C-367C-5D22-420BB6FE8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C00CDC-2EBF-8D99-253C-D93884456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CEBB-8F98-C241-8E6D-F3C041A82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583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CE3496-D9E4-F0FF-4436-2A2821851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107E70E-E280-F01D-7ED4-EF58A51DA3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DA76AB1-1B0E-669E-40AB-B7BC2744A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D7D6103-D215-166C-9138-F2D494D60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EFBC-A496-1348-A7D8-BB0033B54A75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BCAFE71-1D09-FC49-9947-DA13D66C3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7BA01D-BFA2-1A81-D8A9-68E2B6A2F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CEBB-8F98-C241-8E6D-F3C041A82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150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0BE440-9993-4783-A120-CECF8E671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EABAC2E-A235-2D5F-4496-B7E14C5B85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7AD257A-85E7-53E3-5C37-0AC337F725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1466CAD-0642-A5EB-6A7D-CFF8D936AD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A583612-0B57-CE30-93F9-AEC3C79E99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24BD896-072F-86CA-AA34-2889F191B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EFBC-A496-1348-A7D8-BB0033B54A75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A90CE07-18AA-E5E9-27F1-DFD2E018A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8FFF118-F817-4419-6910-49A8BAFFD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CEBB-8F98-C241-8E6D-F3C041A82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241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E9E197-6716-7D62-CBBC-1D8D7ABC9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288C0E8-F384-E51E-E1BF-55F0FCE29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EFBC-A496-1348-A7D8-BB0033B54A75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186ACDA-7380-BFD1-94EE-C97F6023E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59E8702-7781-D638-4564-1B882D6D7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CEBB-8F98-C241-8E6D-F3C041A82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750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3FB6802-6198-2EE6-4954-70C08A960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EFBC-A496-1348-A7D8-BB0033B54A75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BC3D044-4838-ACA1-A0B1-B2002F2AB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13914CB-BF98-9D9F-7AFF-0F6EDE24F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CEBB-8F98-C241-8E6D-F3C041A82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091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388CAB-4030-366F-832C-212856016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3CE49C-C655-6ED5-9520-394131469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988776E-7712-44DE-5698-2E3729276C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BA44528-2BEA-28D8-8490-45BCD97D6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EFBC-A496-1348-A7D8-BB0033B54A75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CA4FAFF-50E4-2DC6-CDA7-CD25F830C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348BCFD-7D90-D82B-96E1-244C7CA76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CEBB-8F98-C241-8E6D-F3C041A82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0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46ED90-806B-B40F-DE7D-6D3603165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1092E19-E442-3084-B5B5-AA518A47E5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8427F48-53B6-8D8F-74EF-DD9C7F35AA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0980C1F-C841-5BB8-BE0F-710DB9A45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EFBC-A496-1348-A7D8-BB0033B54A75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E13152C-A5C8-DB7F-FF81-2D2715B54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564F77D-859D-2223-1ED7-3C6B90653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CEBB-8F98-C241-8E6D-F3C041A82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8298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292B6A4-2FC3-A7D6-841F-1847BE077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686FD9F-6E53-C4C0-AF8E-4614F4F03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5FBB38-4C72-4E69-8A3B-B2C0910A4C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DEFBC-A496-1348-A7D8-BB0033B54A75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8BF680-E30B-5608-51C1-6440CE9A5F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BB5EA9-DF84-B3EA-740B-6EA6A09CFF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ECEBB-8F98-C241-8E6D-F3C041A82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29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角丸四角形 44">
            <a:extLst>
              <a:ext uri="{FF2B5EF4-FFF2-40B4-BE49-F238E27FC236}">
                <a16:creationId xmlns:a16="http://schemas.microsoft.com/office/drawing/2014/main" id="{4EF2CC8F-03A9-4F58-76E7-BD64D47A0419}"/>
              </a:ext>
            </a:extLst>
          </p:cNvPr>
          <p:cNvSpPr/>
          <p:nvPr/>
        </p:nvSpPr>
        <p:spPr>
          <a:xfrm>
            <a:off x="3042319" y="712510"/>
            <a:ext cx="5733299" cy="1892570"/>
          </a:xfrm>
          <a:prstGeom prst="roundRect">
            <a:avLst>
              <a:gd name="adj" fmla="val 10631"/>
            </a:avLst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accent3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1400" dirty="0">
              <a:solidFill>
                <a:schemeClr val="tx1"/>
              </a:solidFill>
            </a:endParaRPr>
          </a:p>
          <a:p>
            <a:r>
              <a:rPr lang="en-US" altLang="ja-JP" sz="1400" b="1" dirty="0">
                <a:solidFill>
                  <a:schemeClr val="tx1"/>
                </a:solidFill>
              </a:rPr>
              <a:t>IBM Power  S</a:t>
            </a:r>
            <a:r>
              <a:rPr kumimoji="1" lang="en-US" altLang="ja-JP" sz="1400" b="1" dirty="0">
                <a:solidFill>
                  <a:schemeClr val="tx1"/>
                </a:solidFill>
              </a:rPr>
              <a:t>1022</a:t>
            </a:r>
          </a:p>
          <a:p>
            <a:endParaRPr lang="en-US" altLang="ja-JP" sz="1400" b="1" dirty="0">
              <a:solidFill>
                <a:schemeClr val="tx1"/>
              </a:solidFill>
            </a:endParaRPr>
          </a:p>
          <a:p>
            <a:endParaRPr kumimoji="1" lang="en-US" altLang="ja-JP" sz="1400" b="1" dirty="0">
              <a:solidFill>
                <a:schemeClr val="tx1"/>
              </a:solidFill>
            </a:endParaRPr>
          </a:p>
          <a:p>
            <a:endParaRPr kumimoji="1" lang="en-US" altLang="ja-JP" sz="1400" b="1" dirty="0">
              <a:solidFill>
                <a:schemeClr val="tx1"/>
              </a:solidFill>
            </a:endParaRPr>
          </a:p>
          <a:p>
            <a:endParaRPr lang="en-US" altLang="ja-JP" sz="1400" dirty="0">
              <a:solidFill>
                <a:schemeClr val="tx1"/>
              </a:solidFill>
            </a:endParaRPr>
          </a:p>
          <a:p>
            <a:endParaRPr kumimoji="1" lang="en-US" altLang="ja-JP" sz="1400" dirty="0">
              <a:solidFill>
                <a:schemeClr val="tx1"/>
              </a:solidFill>
            </a:endParaRPr>
          </a:p>
          <a:p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19910DD7-B980-59D4-61CE-1E22E2046ED5}"/>
              </a:ext>
            </a:extLst>
          </p:cNvPr>
          <p:cNvSpPr/>
          <p:nvPr/>
        </p:nvSpPr>
        <p:spPr>
          <a:xfrm>
            <a:off x="5557281" y="861961"/>
            <a:ext cx="736320" cy="425064"/>
          </a:xfrm>
          <a:prstGeom prst="roundRect">
            <a:avLst>
              <a:gd name="adj" fmla="val 10631"/>
            </a:avLst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accent3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b="1" dirty="0">
                <a:solidFill>
                  <a:schemeClr val="tx1"/>
                </a:solidFill>
              </a:rPr>
              <a:t>VM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45940903-F1D4-8912-6C1B-331EE8F9BF20}"/>
              </a:ext>
            </a:extLst>
          </p:cNvPr>
          <p:cNvCxnSpPr>
            <a:cxnSpLocks/>
            <a:stCxn id="4" idx="2"/>
            <a:endCxn id="48" idx="0"/>
          </p:cNvCxnSpPr>
          <p:nvPr/>
        </p:nvCxnSpPr>
        <p:spPr>
          <a:xfrm>
            <a:off x="5925441" y="1287025"/>
            <a:ext cx="1150547" cy="684390"/>
          </a:xfrm>
          <a:prstGeom prst="line">
            <a:avLst/>
          </a:prstGeom>
          <a:ln w="158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角丸四角形 45">
            <a:extLst>
              <a:ext uri="{FF2B5EF4-FFF2-40B4-BE49-F238E27FC236}">
                <a16:creationId xmlns:a16="http://schemas.microsoft.com/office/drawing/2014/main" id="{B167592F-3BCB-1AE4-7C15-8C97BB38140A}"/>
              </a:ext>
            </a:extLst>
          </p:cNvPr>
          <p:cNvSpPr/>
          <p:nvPr/>
        </p:nvSpPr>
        <p:spPr>
          <a:xfrm>
            <a:off x="3198205" y="1610228"/>
            <a:ext cx="1983382" cy="807490"/>
          </a:xfrm>
          <a:prstGeom prst="roundRect">
            <a:avLst>
              <a:gd name="adj" fmla="val 10631"/>
            </a:avLst>
          </a:prstGeom>
          <a:solidFill>
            <a:schemeClr val="accent4">
              <a:lumMod val="20000"/>
              <a:lumOff val="80000"/>
            </a:schemeClr>
          </a:solidFill>
          <a:ln w="15875">
            <a:solidFill>
              <a:schemeClr val="accent3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VIOS#1</a:t>
            </a: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47" name="角丸四角形 46">
            <a:extLst>
              <a:ext uri="{FF2B5EF4-FFF2-40B4-BE49-F238E27FC236}">
                <a16:creationId xmlns:a16="http://schemas.microsoft.com/office/drawing/2014/main" id="{49ADA69D-2FD0-D7A6-06AD-E8713EAA7356}"/>
              </a:ext>
            </a:extLst>
          </p:cNvPr>
          <p:cNvSpPr/>
          <p:nvPr/>
        </p:nvSpPr>
        <p:spPr>
          <a:xfrm>
            <a:off x="6554693" y="1619338"/>
            <a:ext cx="2090094" cy="807490"/>
          </a:xfrm>
          <a:prstGeom prst="roundRect">
            <a:avLst>
              <a:gd name="adj" fmla="val 10631"/>
            </a:avLst>
          </a:prstGeom>
          <a:solidFill>
            <a:schemeClr val="accent4">
              <a:lumMod val="20000"/>
              <a:lumOff val="80000"/>
            </a:schemeClr>
          </a:solidFill>
          <a:ln w="15875">
            <a:solidFill>
              <a:schemeClr val="accent3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VIOS#2</a:t>
            </a: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48" name="角丸四角形 47">
            <a:extLst>
              <a:ext uri="{FF2B5EF4-FFF2-40B4-BE49-F238E27FC236}">
                <a16:creationId xmlns:a16="http://schemas.microsoft.com/office/drawing/2014/main" id="{3EB31828-3B2B-DFCC-521F-66774148104D}"/>
              </a:ext>
            </a:extLst>
          </p:cNvPr>
          <p:cNvSpPr/>
          <p:nvPr/>
        </p:nvSpPr>
        <p:spPr>
          <a:xfrm>
            <a:off x="6667985" y="1971415"/>
            <a:ext cx="816006" cy="395290"/>
          </a:xfrm>
          <a:prstGeom prst="roundRect">
            <a:avLst>
              <a:gd name="adj" fmla="val 10631"/>
            </a:avLst>
          </a:prstGeom>
          <a:solidFill>
            <a:schemeClr val="bg1"/>
          </a:solidFill>
          <a:ln w="15875">
            <a:solidFill>
              <a:schemeClr val="accent3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rgbClr val="FF0000"/>
                </a:solidFill>
              </a:rPr>
              <a:t>fcs0</a:t>
            </a:r>
            <a:r>
              <a:rPr kumimoji="1" lang="en-US" altLang="ja-JP" sz="1400" dirty="0">
                <a:solidFill>
                  <a:schemeClr val="accent4"/>
                </a:solidFill>
              </a:rPr>
              <a:t> </a:t>
            </a:r>
          </a:p>
        </p:txBody>
      </p:sp>
      <p:sp>
        <p:nvSpPr>
          <p:cNvPr id="49" name="角丸四角形 48">
            <a:extLst>
              <a:ext uri="{FF2B5EF4-FFF2-40B4-BE49-F238E27FC236}">
                <a16:creationId xmlns:a16="http://schemas.microsoft.com/office/drawing/2014/main" id="{41405D49-7C0F-E428-B581-D0A363D1EB21}"/>
              </a:ext>
            </a:extLst>
          </p:cNvPr>
          <p:cNvSpPr/>
          <p:nvPr/>
        </p:nvSpPr>
        <p:spPr>
          <a:xfrm>
            <a:off x="3242928" y="1971415"/>
            <a:ext cx="816006" cy="395290"/>
          </a:xfrm>
          <a:prstGeom prst="roundRect">
            <a:avLst>
              <a:gd name="adj" fmla="val 10631"/>
            </a:avLst>
          </a:prstGeom>
          <a:solidFill>
            <a:schemeClr val="bg1"/>
          </a:solidFill>
          <a:ln w="15875">
            <a:solidFill>
              <a:schemeClr val="accent3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rgbClr val="FF0000"/>
                </a:solidFill>
              </a:rPr>
              <a:t>fcs0 </a:t>
            </a:r>
          </a:p>
        </p:txBody>
      </p:sp>
      <p:sp>
        <p:nvSpPr>
          <p:cNvPr id="50" name="角丸四角形 49">
            <a:extLst>
              <a:ext uri="{FF2B5EF4-FFF2-40B4-BE49-F238E27FC236}">
                <a16:creationId xmlns:a16="http://schemas.microsoft.com/office/drawing/2014/main" id="{08FD9E19-52D8-2624-9C97-1C9FCE078EC0}"/>
              </a:ext>
            </a:extLst>
          </p:cNvPr>
          <p:cNvSpPr/>
          <p:nvPr/>
        </p:nvSpPr>
        <p:spPr>
          <a:xfrm>
            <a:off x="7672944" y="1953756"/>
            <a:ext cx="816006" cy="395290"/>
          </a:xfrm>
          <a:prstGeom prst="roundRect">
            <a:avLst>
              <a:gd name="adj" fmla="val 10631"/>
            </a:avLst>
          </a:prstGeom>
          <a:solidFill>
            <a:schemeClr val="bg1"/>
          </a:solidFill>
          <a:ln w="15875">
            <a:solidFill>
              <a:schemeClr val="accent3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accent4"/>
                </a:solidFill>
              </a:rPr>
              <a:t>fcs2 </a:t>
            </a:r>
          </a:p>
        </p:txBody>
      </p:sp>
      <p:sp>
        <p:nvSpPr>
          <p:cNvPr id="51" name="角丸四角形 50">
            <a:extLst>
              <a:ext uri="{FF2B5EF4-FFF2-40B4-BE49-F238E27FC236}">
                <a16:creationId xmlns:a16="http://schemas.microsoft.com/office/drawing/2014/main" id="{75DE4B67-95B3-9B29-9166-DD3F81D073EE}"/>
              </a:ext>
            </a:extLst>
          </p:cNvPr>
          <p:cNvSpPr/>
          <p:nvPr/>
        </p:nvSpPr>
        <p:spPr>
          <a:xfrm>
            <a:off x="4284948" y="1971415"/>
            <a:ext cx="816006" cy="395290"/>
          </a:xfrm>
          <a:prstGeom prst="roundRect">
            <a:avLst>
              <a:gd name="adj" fmla="val 10631"/>
            </a:avLst>
          </a:prstGeom>
          <a:solidFill>
            <a:schemeClr val="bg1"/>
          </a:solidFill>
          <a:ln w="15875">
            <a:solidFill>
              <a:schemeClr val="accent3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accent4"/>
                </a:solidFill>
              </a:rPr>
              <a:t>fcs2 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DD08AE0C-B940-73CD-24AE-DCE660E1CA1F}"/>
              </a:ext>
            </a:extLst>
          </p:cNvPr>
          <p:cNvCxnSpPr>
            <a:cxnSpLocks/>
            <a:stCxn id="37" idx="0"/>
            <a:endCxn id="48" idx="2"/>
          </p:cNvCxnSpPr>
          <p:nvPr/>
        </p:nvCxnSpPr>
        <p:spPr>
          <a:xfrm flipV="1">
            <a:off x="7059310" y="2366705"/>
            <a:ext cx="16678" cy="569591"/>
          </a:xfrm>
          <a:prstGeom prst="line">
            <a:avLst/>
          </a:prstGeom>
          <a:ln w="15875"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2BC2A65F-C158-5945-2046-F1783266A09B}"/>
              </a:ext>
            </a:extLst>
          </p:cNvPr>
          <p:cNvCxnSpPr>
            <a:cxnSpLocks/>
            <a:stCxn id="4" idx="2"/>
            <a:endCxn id="49" idx="0"/>
          </p:cNvCxnSpPr>
          <p:nvPr/>
        </p:nvCxnSpPr>
        <p:spPr>
          <a:xfrm flipH="1">
            <a:off x="3650931" y="1287025"/>
            <a:ext cx="2274510" cy="684390"/>
          </a:xfrm>
          <a:prstGeom prst="line">
            <a:avLst/>
          </a:prstGeom>
          <a:ln w="15875"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F0BC7C9F-AB97-FF05-8244-7E9399B30738}"/>
              </a:ext>
            </a:extLst>
          </p:cNvPr>
          <p:cNvCxnSpPr>
            <a:cxnSpLocks/>
            <a:stCxn id="4" idx="2"/>
            <a:endCxn id="50" idx="0"/>
          </p:cNvCxnSpPr>
          <p:nvPr/>
        </p:nvCxnSpPr>
        <p:spPr>
          <a:xfrm>
            <a:off x="5925441" y="1287025"/>
            <a:ext cx="2155506" cy="666731"/>
          </a:xfrm>
          <a:prstGeom prst="line">
            <a:avLst/>
          </a:prstGeom>
          <a:ln w="15875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C8990A11-8345-2DFA-710B-AB9AFFEE4178}"/>
              </a:ext>
            </a:extLst>
          </p:cNvPr>
          <p:cNvCxnSpPr>
            <a:cxnSpLocks/>
            <a:stCxn id="4" idx="2"/>
            <a:endCxn id="51" idx="0"/>
          </p:cNvCxnSpPr>
          <p:nvPr/>
        </p:nvCxnSpPr>
        <p:spPr>
          <a:xfrm flipH="1">
            <a:off x="4692951" y="1287025"/>
            <a:ext cx="1232490" cy="684390"/>
          </a:xfrm>
          <a:prstGeom prst="line">
            <a:avLst/>
          </a:prstGeom>
          <a:ln w="15875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E46689C2-AD84-B795-5883-D17CCA3F79F9}"/>
              </a:ext>
            </a:extLst>
          </p:cNvPr>
          <p:cNvCxnSpPr>
            <a:cxnSpLocks/>
            <a:stCxn id="51" idx="2"/>
            <a:endCxn id="35" idx="0"/>
          </p:cNvCxnSpPr>
          <p:nvPr/>
        </p:nvCxnSpPr>
        <p:spPr>
          <a:xfrm flipH="1">
            <a:off x="4581091" y="2366705"/>
            <a:ext cx="111860" cy="568720"/>
          </a:xfrm>
          <a:prstGeom prst="line">
            <a:avLst/>
          </a:prstGeom>
          <a:ln w="15875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3B74B096-C53A-5841-0E2E-198FCD78663C}"/>
              </a:ext>
            </a:extLst>
          </p:cNvPr>
          <p:cNvCxnSpPr>
            <a:cxnSpLocks/>
            <a:stCxn id="7" idx="0"/>
            <a:endCxn id="50" idx="2"/>
          </p:cNvCxnSpPr>
          <p:nvPr/>
        </p:nvCxnSpPr>
        <p:spPr>
          <a:xfrm flipH="1" flipV="1">
            <a:off x="8080947" y="2349046"/>
            <a:ext cx="1682063" cy="551167"/>
          </a:xfrm>
          <a:prstGeom prst="line">
            <a:avLst/>
          </a:prstGeom>
          <a:ln w="15875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680DCA2B-C254-CA26-3096-55B8F3E4D3BA}"/>
              </a:ext>
            </a:extLst>
          </p:cNvPr>
          <p:cNvSpPr txBox="1"/>
          <p:nvPr/>
        </p:nvSpPr>
        <p:spPr>
          <a:xfrm>
            <a:off x="44808" y="79057"/>
            <a:ext cx="63033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/>
              <a:t>Failed setting: only 1 fcsX in each SVC VIOS host</a:t>
            </a:r>
            <a:endParaRPr kumimoji="1" lang="ja-JP" altLang="en-US" sz="2000" b="1"/>
          </a:p>
        </p:txBody>
      </p:sp>
      <p:sp>
        <p:nvSpPr>
          <p:cNvPr id="35" name="角丸四角形 34">
            <a:extLst>
              <a:ext uri="{FF2B5EF4-FFF2-40B4-BE49-F238E27FC236}">
                <a16:creationId xmlns:a16="http://schemas.microsoft.com/office/drawing/2014/main" id="{72843031-AE7A-03C2-5EA7-A26C5E330241}"/>
              </a:ext>
            </a:extLst>
          </p:cNvPr>
          <p:cNvSpPr/>
          <p:nvPr/>
        </p:nvSpPr>
        <p:spPr>
          <a:xfrm>
            <a:off x="3517771" y="2935425"/>
            <a:ext cx="2126639" cy="26323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/>
              <a:t>SAN switch</a:t>
            </a:r>
            <a:endParaRPr kumimoji="1" lang="ja-JP" altLang="en-US" sz="1200"/>
          </a:p>
        </p:txBody>
      </p:sp>
      <p:sp>
        <p:nvSpPr>
          <p:cNvPr id="37" name="角丸四角形 36">
            <a:extLst>
              <a:ext uri="{FF2B5EF4-FFF2-40B4-BE49-F238E27FC236}">
                <a16:creationId xmlns:a16="http://schemas.microsoft.com/office/drawing/2014/main" id="{4F1A6A92-4A6A-32FD-4E68-C0781D46A050}"/>
              </a:ext>
            </a:extLst>
          </p:cNvPr>
          <p:cNvSpPr/>
          <p:nvPr/>
        </p:nvSpPr>
        <p:spPr>
          <a:xfrm>
            <a:off x="6037672" y="2936296"/>
            <a:ext cx="2043276" cy="26323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/>
              <a:t>SAN switch</a:t>
            </a:r>
            <a:endParaRPr kumimoji="1" lang="ja-JP" altLang="en-US" sz="1200"/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FDB268E9-9BE4-FE78-A64D-A6AE3D0B01B4}"/>
              </a:ext>
            </a:extLst>
          </p:cNvPr>
          <p:cNvGrpSpPr/>
          <p:nvPr/>
        </p:nvGrpSpPr>
        <p:grpSpPr>
          <a:xfrm>
            <a:off x="3910892" y="4302569"/>
            <a:ext cx="1023304" cy="522991"/>
            <a:chOff x="2368654" y="815090"/>
            <a:chExt cx="1027676" cy="546101"/>
          </a:xfrm>
        </p:grpSpPr>
        <p:sp>
          <p:nvSpPr>
            <p:cNvPr id="11" name="Freeform 115">
              <a:extLst>
                <a:ext uri="{FF2B5EF4-FFF2-40B4-BE49-F238E27FC236}">
                  <a16:creationId xmlns:a16="http://schemas.microsoft.com/office/drawing/2014/main" id="{770780E8-6B77-05CB-A427-BC19F77A7F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8654" y="872563"/>
              <a:ext cx="1027676" cy="488628"/>
            </a:xfrm>
            <a:custGeom>
              <a:avLst/>
              <a:gdLst>
                <a:gd name="T0" fmla="*/ 0 w 266"/>
                <a:gd name="T1" fmla="*/ 0 h 328"/>
                <a:gd name="T2" fmla="*/ 0 w 266"/>
                <a:gd name="T3" fmla="*/ 264 h 328"/>
                <a:gd name="T4" fmla="*/ 2 w 266"/>
                <a:gd name="T5" fmla="*/ 264 h 328"/>
                <a:gd name="T6" fmla="*/ 10 w 266"/>
                <a:gd name="T7" fmla="*/ 284 h 328"/>
                <a:gd name="T8" fmla="*/ 28 w 266"/>
                <a:gd name="T9" fmla="*/ 302 h 328"/>
                <a:gd name="T10" fmla="*/ 58 w 266"/>
                <a:gd name="T11" fmla="*/ 316 h 328"/>
                <a:gd name="T12" fmla="*/ 92 w 266"/>
                <a:gd name="T13" fmla="*/ 324 h 328"/>
                <a:gd name="T14" fmla="*/ 134 w 266"/>
                <a:gd name="T15" fmla="*/ 328 h 328"/>
                <a:gd name="T16" fmla="*/ 174 w 266"/>
                <a:gd name="T17" fmla="*/ 324 h 328"/>
                <a:gd name="T18" fmla="*/ 210 w 266"/>
                <a:gd name="T19" fmla="*/ 316 h 328"/>
                <a:gd name="T20" fmla="*/ 238 w 266"/>
                <a:gd name="T21" fmla="*/ 302 h 328"/>
                <a:gd name="T22" fmla="*/ 256 w 266"/>
                <a:gd name="T23" fmla="*/ 284 h 328"/>
                <a:gd name="T24" fmla="*/ 266 w 266"/>
                <a:gd name="T25" fmla="*/ 264 h 328"/>
                <a:gd name="T26" fmla="*/ 266 w 266"/>
                <a:gd name="T27" fmla="*/ 264 h 328"/>
                <a:gd name="T28" fmla="*/ 266 w 266"/>
                <a:gd name="T29" fmla="*/ 0 h 328"/>
                <a:gd name="T30" fmla="*/ 0 w 266"/>
                <a:gd name="T31" fmla="*/ 0 h 32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66" h="328">
                  <a:moveTo>
                    <a:pt x="0" y="0"/>
                  </a:moveTo>
                  <a:lnTo>
                    <a:pt x="0" y="264"/>
                  </a:lnTo>
                  <a:lnTo>
                    <a:pt x="2" y="264"/>
                  </a:lnTo>
                  <a:lnTo>
                    <a:pt x="10" y="284"/>
                  </a:lnTo>
                  <a:lnTo>
                    <a:pt x="28" y="302"/>
                  </a:lnTo>
                  <a:lnTo>
                    <a:pt x="58" y="316"/>
                  </a:lnTo>
                  <a:lnTo>
                    <a:pt x="92" y="324"/>
                  </a:lnTo>
                  <a:lnTo>
                    <a:pt x="134" y="328"/>
                  </a:lnTo>
                  <a:lnTo>
                    <a:pt x="174" y="324"/>
                  </a:lnTo>
                  <a:lnTo>
                    <a:pt x="210" y="316"/>
                  </a:lnTo>
                  <a:lnTo>
                    <a:pt x="238" y="302"/>
                  </a:lnTo>
                  <a:lnTo>
                    <a:pt x="256" y="284"/>
                  </a:lnTo>
                  <a:lnTo>
                    <a:pt x="266" y="264"/>
                  </a:lnTo>
                  <a:lnTo>
                    <a:pt x="26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50000">
                  <a:schemeClr val="accent2">
                    <a:lumMod val="20000"/>
                    <a:lumOff val="8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0" scaled="1"/>
            </a:gradFill>
            <a:ln>
              <a:noFill/>
            </a:ln>
          </p:spPr>
          <p:txBody>
            <a:bodyPr wrap="square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ja-JP" sz="1600" dirty="0"/>
                <a:t>rootvg</a:t>
              </a:r>
              <a:endParaRPr lang="ja-JP" altLang="en-US" sz="1600"/>
            </a:p>
          </p:txBody>
        </p:sp>
        <p:sp>
          <p:nvSpPr>
            <p:cNvPr id="13" name="Freeform 116">
              <a:extLst>
                <a:ext uri="{FF2B5EF4-FFF2-40B4-BE49-F238E27FC236}">
                  <a16:creationId xmlns:a16="http://schemas.microsoft.com/office/drawing/2014/main" id="{1993F16F-600D-98EC-E85E-2A232F4FE3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1354" y="815090"/>
              <a:ext cx="1003300" cy="139700"/>
            </a:xfrm>
            <a:custGeom>
              <a:avLst/>
              <a:gdLst>
                <a:gd name="T0" fmla="*/ 266 w 266"/>
                <a:gd name="T1" fmla="*/ 68 h 134"/>
                <a:gd name="T2" fmla="*/ 258 w 266"/>
                <a:gd name="T3" fmla="*/ 88 h 134"/>
                <a:gd name="T4" fmla="*/ 240 w 266"/>
                <a:gd name="T5" fmla="*/ 106 h 134"/>
                <a:gd name="T6" fmla="*/ 212 w 266"/>
                <a:gd name="T7" fmla="*/ 120 h 134"/>
                <a:gd name="T8" fmla="*/ 174 w 266"/>
                <a:gd name="T9" fmla="*/ 130 h 134"/>
                <a:gd name="T10" fmla="*/ 134 w 266"/>
                <a:gd name="T11" fmla="*/ 134 h 134"/>
                <a:gd name="T12" fmla="*/ 92 w 266"/>
                <a:gd name="T13" fmla="*/ 130 h 134"/>
                <a:gd name="T14" fmla="*/ 54 w 266"/>
                <a:gd name="T15" fmla="*/ 120 h 134"/>
                <a:gd name="T16" fmla="*/ 26 w 266"/>
                <a:gd name="T17" fmla="*/ 106 h 134"/>
                <a:gd name="T18" fmla="*/ 8 w 266"/>
                <a:gd name="T19" fmla="*/ 88 h 134"/>
                <a:gd name="T20" fmla="*/ 0 w 266"/>
                <a:gd name="T21" fmla="*/ 68 h 134"/>
                <a:gd name="T22" fmla="*/ 8 w 266"/>
                <a:gd name="T23" fmla="*/ 46 h 134"/>
                <a:gd name="T24" fmla="*/ 26 w 266"/>
                <a:gd name="T25" fmla="*/ 28 h 134"/>
                <a:gd name="T26" fmla="*/ 54 w 266"/>
                <a:gd name="T27" fmla="*/ 14 h 134"/>
                <a:gd name="T28" fmla="*/ 92 w 266"/>
                <a:gd name="T29" fmla="*/ 4 h 134"/>
                <a:gd name="T30" fmla="*/ 134 w 266"/>
                <a:gd name="T31" fmla="*/ 0 h 134"/>
                <a:gd name="T32" fmla="*/ 174 w 266"/>
                <a:gd name="T33" fmla="*/ 4 h 134"/>
                <a:gd name="T34" fmla="*/ 212 w 266"/>
                <a:gd name="T35" fmla="*/ 14 h 134"/>
                <a:gd name="T36" fmla="*/ 240 w 266"/>
                <a:gd name="T37" fmla="*/ 28 h 134"/>
                <a:gd name="T38" fmla="*/ 258 w 266"/>
                <a:gd name="T39" fmla="*/ 46 h 134"/>
                <a:gd name="T40" fmla="*/ 266 w 266"/>
                <a:gd name="T41" fmla="*/ 68 h 1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66" h="134">
                  <a:moveTo>
                    <a:pt x="266" y="68"/>
                  </a:moveTo>
                  <a:lnTo>
                    <a:pt x="258" y="88"/>
                  </a:lnTo>
                  <a:lnTo>
                    <a:pt x="240" y="106"/>
                  </a:lnTo>
                  <a:lnTo>
                    <a:pt x="212" y="120"/>
                  </a:lnTo>
                  <a:lnTo>
                    <a:pt x="174" y="130"/>
                  </a:lnTo>
                  <a:lnTo>
                    <a:pt x="134" y="134"/>
                  </a:lnTo>
                  <a:lnTo>
                    <a:pt x="92" y="130"/>
                  </a:lnTo>
                  <a:lnTo>
                    <a:pt x="54" y="120"/>
                  </a:lnTo>
                  <a:lnTo>
                    <a:pt x="26" y="106"/>
                  </a:lnTo>
                  <a:lnTo>
                    <a:pt x="8" y="88"/>
                  </a:lnTo>
                  <a:lnTo>
                    <a:pt x="0" y="68"/>
                  </a:lnTo>
                  <a:lnTo>
                    <a:pt x="8" y="46"/>
                  </a:lnTo>
                  <a:lnTo>
                    <a:pt x="26" y="28"/>
                  </a:lnTo>
                  <a:lnTo>
                    <a:pt x="54" y="14"/>
                  </a:lnTo>
                  <a:lnTo>
                    <a:pt x="92" y="4"/>
                  </a:lnTo>
                  <a:lnTo>
                    <a:pt x="134" y="0"/>
                  </a:lnTo>
                  <a:lnTo>
                    <a:pt x="174" y="4"/>
                  </a:lnTo>
                  <a:lnTo>
                    <a:pt x="212" y="14"/>
                  </a:lnTo>
                  <a:lnTo>
                    <a:pt x="240" y="28"/>
                  </a:lnTo>
                  <a:lnTo>
                    <a:pt x="258" y="46"/>
                  </a:lnTo>
                  <a:lnTo>
                    <a:pt x="266" y="6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32BAD8D2-7CB6-9604-738A-1588B9E812C2}"/>
              </a:ext>
            </a:extLst>
          </p:cNvPr>
          <p:cNvGrpSpPr/>
          <p:nvPr/>
        </p:nvGrpSpPr>
        <p:grpSpPr>
          <a:xfrm>
            <a:off x="6998967" y="4306516"/>
            <a:ext cx="1027676" cy="522991"/>
            <a:chOff x="5160988" y="776990"/>
            <a:chExt cx="1027676" cy="546101"/>
          </a:xfrm>
        </p:grpSpPr>
        <p:sp>
          <p:nvSpPr>
            <p:cNvPr id="15" name="Freeform 115">
              <a:extLst>
                <a:ext uri="{FF2B5EF4-FFF2-40B4-BE49-F238E27FC236}">
                  <a16:creationId xmlns:a16="http://schemas.microsoft.com/office/drawing/2014/main" id="{9D1E7F2F-5442-7E26-7A52-4350ECD6EBD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0988" y="834463"/>
              <a:ext cx="1027676" cy="488628"/>
            </a:xfrm>
            <a:custGeom>
              <a:avLst/>
              <a:gdLst>
                <a:gd name="T0" fmla="*/ 0 w 266"/>
                <a:gd name="T1" fmla="*/ 0 h 328"/>
                <a:gd name="T2" fmla="*/ 0 w 266"/>
                <a:gd name="T3" fmla="*/ 264 h 328"/>
                <a:gd name="T4" fmla="*/ 2 w 266"/>
                <a:gd name="T5" fmla="*/ 264 h 328"/>
                <a:gd name="T6" fmla="*/ 10 w 266"/>
                <a:gd name="T7" fmla="*/ 284 h 328"/>
                <a:gd name="T8" fmla="*/ 28 w 266"/>
                <a:gd name="T9" fmla="*/ 302 h 328"/>
                <a:gd name="T10" fmla="*/ 58 w 266"/>
                <a:gd name="T11" fmla="*/ 316 h 328"/>
                <a:gd name="T12" fmla="*/ 92 w 266"/>
                <a:gd name="T13" fmla="*/ 324 h 328"/>
                <a:gd name="T14" fmla="*/ 134 w 266"/>
                <a:gd name="T15" fmla="*/ 328 h 328"/>
                <a:gd name="T16" fmla="*/ 174 w 266"/>
                <a:gd name="T17" fmla="*/ 324 h 328"/>
                <a:gd name="T18" fmla="*/ 210 w 266"/>
                <a:gd name="T19" fmla="*/ 316 h 328"/>
                <a:gd name="T20" fmla="*/ 238 w 266"/>
                <a:gd name="T21" fmla="*/ 302 h 328"/>
                <a:gd name="T22" fmla="*/ 256 w 266"/>
                <a:gd name="T23" fmla="*/ 284 h 328"/>
                <a:gd name="T24" fmla="*/ 266 w 266"/>
                <a:gd name="T25" fmla="*/ 264 h 328"/>
                <a:gd name="T26" fmla="*/ 266 w 266"/>
                <a:gd name="T27" fmla="*/ 264 h 328"/>
                <a:gd name="T28" fmla="*/ 266 w 266"/>
                <a:gd name="T29" fmla="*/ 0 h 328"/>
                <a:gd name="T30" fmla="*/ 0 w 266"/>
                <a:gd name="T31" fmla="*/ 0 h 32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66" h="328">
                  <a:moveTo>
                    <a:pt x="0" y="0"/>
                  </a:moveTo>
                  <a:lnTo>
                    <a:pt x="0" y="264"/>
                  </a:lnTo>
                  <a:lnTo>
                    <a:pt x="2" y="264"/>
                  </a:lnTo>
                  <a:lnTo>
                    <a:pt x="10" y="284"/>
                  </a:lnTo>
                  <a:lnTo>
                    <a:pt x="28" y="302"/>
                  </a:lnTo>
                  <a:lnTo>
                    <a:pt x="58" y="316"/>
                  </a:lnTo>
                  <a:lnTo>
                    <a:pt x="92" y="324"/>
                  </a:lnTo>
                  <a:lnTo>
                    <a:pt x="134" y="328"/>
                  </a:lnTo>
                  <a:lnTo>
                    <a:pt x="174" y="324"/>
                  </a:lnTo>
                  <a:lnTo>
                    <a:pt x="210" y="316"/>
                  </a:lnTo>
                  <a:lnTo>
                    <a:pt x="238" y="302"/>
                  </a:lnTo>
                  <a:lnTo>
                    <a:pt x="256" y="284"/>
                  </a:lnTo>
                  <a:lnTo>
                    <a:pt x="266" y="264"/>
                  </a:lnTo>
                  <a:lnTo>
                    <a:pt x="26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50000">
                  <a:schemeClr val="accent2">
                    <a:lumMod val="20000"/>
                    <a:lumOff val="8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0" scaled="1"/>
            </a:gradFill>
            <a:ln>
              <a:noFill/>
            </a:ln>
          </p:spPr>
          <p:txBody>
            <a:bodyPr wrap="square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ja-JP" sz="1600" dirty="0"/>
                <a:t>rootvg</a:t>
              </a:r>
              <a:endParaRPr lang="ja-JP" altLang="en-US" sz="1600"/>
            </a:p>
          </p:txBody>
        </p:sp>
        <p:sp>
          <p:nvSpPr>
            <p:cNvPr id="17" name="Freeform 116">
              <a:extLst>
                <a:ext uri="{FF2B5EF4-FFF2-40B4-BE49-F238E27FC236}">
                  <a16:creationId xmlns:a16="http://schemas.microsoft.com/office/drawing/2014/main" id="{1C784D6B-2826-DBD9-23AD-E3EF72224A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3688" y="776990"/>
              <a:ext cx="1003300" cy="139700"/>
            </a:xfrm>
            <a:custGeom>
              <a:avLst/>
              <a:gdLst>
                <a:gd name="T0" fmla="*/ 266 w 266"/>
                <a:gd name="T1" fmla="*/ 68 h 134"/>
                <a:gd name="T2" fmla="*/ 258 w 266"/>
                <a:gd name="T3" fmla="*/ 88 h 134"/>
                <a:gd name="T4" fmla="*/ 240 w 266"/>
                <a:gd name="T5" fmla="*/ 106 h 134"/>
                <a:gd name="T6" fmla="*/ 212 w 266"/>
                <a:gd name="T7" fmla="*/ 120 h 134"/>
                <a:gd name="T8" fmla="*/ 174 w 266"/>
                <a:gd name="T9" fmla="*/ 130 h 134"/>
                <a:gd name="T10" fmla="*/ 134 w 266"/>
                <a:gd name="T11" fmla="*/ 134 h 134"/>
                <a:gd name="T12" fmla="*/ 92 w 266"/>
                <a:gd name="T13" fmla="*/ 130 h 134"/>
                <a:gd name="T14" fmla="*/ 54 w 266"/>
                <a:gd name="T15" fmla="*/ 120 h 134"/>
                <a:gd name="T16" fmla="*/ 26 w 266"/>
                <a:gd name="T17" fmla="*/ 106 h 134"/>
                <a:gd name="T18" fmla="*/ 8 w 266"/>
                <a:gd name="T19" fmla="*/ 88 h 134"/>
                <a:gd name="T20" fmla="*/ 0 w 266"/>
                <a:gd name="T21" fmla="*/ 68 h 134"/>
                <a:gd name="T22" fmla="*/ 8 w 266"/>
                <a:gd name="T23" fmla="*/ 46 h 134"/>
                <a:gd name="T24" fmla="*/ 26 w 266"/>
                <a:gd name="T25" fmla="*/ 28 h 134"/>
                <a:gd name="T26" fmla="*/ 54 w 266"/>
                <a:gd name="T27" fmla="*/ 14 h 134"/>
                <a:gd name="T28" fmla="*/ 92 w 266"/>
                <a:gd name="T29" fmla="*/ 4 h 134"/>
                <a:gd name="T30" fmla="*/ 134 w 266"/>
                <a:gd name="T31" fmla="*/ 0 h 134"/>
                <a:gd name="T32" fmla="*/ 174 w 266"/>
                <a:gd name="T33" fmla="*/ 4 h 134"/>
                <a:gd name="T34" fmla="*/ 212 w 266"/>
                <a:gd name="T35" fmla="*/ 14 h 134"/>
                <a:gd name="T36" fmla="*/ 240 w 266"/>
                <a:gd name="T37" fmla="*/ 28 h 134"/>
                <a:gd name="T38" fmla="*/ 258 w 266"/>
                <a:gd name="T39" fmla="*/ 46 h 134"/>
                <a:gd name="T40" fmla="*/ 266 w 266"/>
                <a:gd name="T41" fmla="*/ 68 h 1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66" h="134">
                  <a:moveTo>
                    <a:pt x="266" y="68"/>
                  </a:moveTo>
                  <a:lnTo>
                    <a:pt x="258" y="88"/>
                  </a:lnTo>
                  <a:lnTo>
                    <a:pt x="240" y="106"/>
                  </a:lnTo>
                  <a:lnTo>
                    <a:pt x="212" y="120"/>
                  </a:lnTo>
                  <a:lnTo>
                    <a:pt x="174" y="130"/>
                  </a:lnTo>
                  <a:lnTo>
                    <a:pt x="134" y="134"/>
                  </a:lnTo>
                  <a:lnTo>
                    <a:pt x="92" y="130"/>
                  </a:lnTo>
                  <a:lnTo>
                    <a:pt x="54" y="120"/>
                  </a:lnTo>
                  <a:lnTo>
                    <a:pt x="26" y="106"/>
                  </a:lnTo>
                  <a:lnTo>
                    <a:pt x="8" y="88"/>
                  </a:lnTo>
                  <a:lnTo>
                    <a:pt x="0" y="68"/>
                  </a:lnTo>
                  <a:lnTo>
                    <a:pt x="8" y="46"/>
                  </a:lnTo>
                  <a:lnTo>
                    <a:pt x="26" y="28"/>
                  </a:lnTo>
                  <a:lnTo>
                    <a:pt x="54" y="14"/>
                  </a:lnTo>
                  <a:lnTo>
                    <a:pt x="92" y="4"/>
                  </a:lnTo>
                  <a:lnTo>
                    <a:pt x="134" y="0"/>
                  </a:lnTo>
                  <a:lnTo>
                    <a:pt x="174" y="4"/>
                  </a:lnTo>
                  <a:lnTo>
                    <a:pt x="212" y="14"/>
                  </a:lnTo>
                  <a:lnTo>
                    <a:pt x="240" y="28"/>
                  </a:lnTo>
                  <a:lnTo>
                    <a:pt x="258" y="46"/>
                  </a:lnTo>
                  <a:lnTo>
                    <a:pt x="266" y="6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</p:grpSp>
      <p:sp>
        <p:nvSpPr>
          <p:cNvPr id="20" name="角丸四角形 19">
            <a:extLst>
              <a:ext uri="{FF2B5EF4-FFF2-40B4-BE49-F238E27FC236}">
                <a16:creationId xmlns:a16="http://schemas.microsoft.com/office/drawing/2014/main" id="{56CF1774-273B-D041-52F7-48FDFA486E63}"/>
              </a:ext>
            </a:extLst>
          </p:cNvPr>
          <p:cNvSpPr/>
          <p:nvPr/>
        </p:nvSpPr>
        <p:spPr>
          <a:xfrm>
            <a:off x="6200962" y="3769485"/>
            <a:ext cx="2531516" cy="3021874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角丸四角形 20">
            <a:extLst>
              <a:ext uri="{FF2B5EF4-FFF2-40B4-BE49-F238E27FC236}">
                <a16:creationId xmlns:a16="http://schemas.microsoft.com/office/drawing/2014/main" id="{92114690-A21C-4892-95A7-E3C51DBCE035}"/>
              </a:ext>
            </a:extLst>
          </p:cNvPr>
          <p:cNvSpPr/>
          <p:nvPr/>
        </p:nvSpPr>
        <p:spPr>
          <a:xfrm>
            <a:off x="3042319" y="3786087"/>
            <a:ext cx="2653167" cy="295376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9E3ADAC-FEE7-450D-963D-214433CBB32A}"/>
              </a:ext>
            </a:extLst>
          </p:cNvPr>
          <p:cNvSpPr txBox="1"/>
          <p:nvPr/>
        </p:nvSpPr>
        <p:spPr>
          <a:xfrm>
            <a:off x="3184961" y="6287277"/>
            <a:ext cx="2351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/>
              <a:t>SAN Volume Controller 1</a:t>
            </a:r>
            <a:endParaRPr kumimoji="1" lang="ja-JP" altLang="en-US" sz="1400" b="1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5460558-15E3-C6D0-E30F-E50AD38ADA6A}"/>
              </a:ext>
            </a:extLst>
          </p:cNvPr>
          <p:cNvSpPr txBox="1"/>
          <p:nvPr/>
        </p:nvSpPr>
        <p:spPr>
          <a:xfrm>
            <a:off x="3182205" y="4880601"/>
            <a:ext cx="22371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b="1" dirty="0"/>
              <a:t>host configuration: </a:t>
            </a:r>
          </a:p>
          <a:p>
            <a:r>
              <a:rPr kumimoji="1" lang="en-US" altLang="ja-JP" sz="800" b="1" dirty="0"/>
              <a:t>SVC1 host :  VIOS#1 (port mapping)</a:t>
            </a:r>
          </a:p>
          <a:p>
            <a:r>
              <a:rPr lang="ja-JP" altLang="en-US" sz="800" b="1">
                <a:solidFill>
                  <a:schemeClr val="accent6"/>
                </a:solidFill>
              </a:rPr>
              <a:t>　</a:t>
            </a:r>
            <a:r>
              <a:rPr lang="en-US" altLang="ja-JP" sz="800" b="1" dirty="0">
                <a:solidFill>
                  <a:schemeClr val="accent6"/>
                </a:solidFill>
              </a:rPr>
              <a:t>primary </a:t>
            </a:r>
            <a:r>
              <a:rPr kumimoji="1" lang="en-US" altLang="ja-JP" sz="800" b="1" dirty="0">
                <a:solidFill>
                  <a:schemeClr val="accent6"/>
                </a:solidFill>
              </a:rPr>
              <a:t>SVC node #port1</a:t>
            </a:r>
          </a:p>
          <a:p>
            <a:r>
              <a:rPr kumimoji="1" lang="ja-JP" altLang="en-US" sz="800" b="1">
                <a:solidFill>
                  <a:schemeClr val="accent6"/>
                </a:solidFill>
              </a:rPr>
              <a:t>　</a:t>
            </a:r>
            <a:r>
              <a:rPr lang="en-US" altLang="ja-JP" sz="800" b="1" dirty="0">
                <a:solidFill>
                  <a:schemeClr val="accent6"/>
                </a:solidFill>
              </a:rPr>
              <a:t>primary </a:t>
            </a:r>
            <a:r>
              <a:rPr kumimoji="1" lang="en-US" altLang="ja-JP" sz="800" b="1" dirty="0">
                <a:solidFill>
                  <a:schemeClr val="accent6"/>
                </a:solidFill>
              </a:rPr>
              <a:t>SVC node #port2</a:t>
            </a:r>
          </a:p>
          <a:p>
            <a:r>
              <a:rPr kumimoji="1" lang="ja-JP" altLang="en-US" sz="800" b="1">
                <a:solidFill>
                  <a:srgbClr val="FF0000"/>
                </a:solidFill>
              </a:rPr>
              <a:t>　</a:t>
            </a:r>
            <a:r>
              <a:rPr kumimoji="1" lang="en-US" altLang="ja-JP" sz="800" b="1" u="sng" dirty="0">
                <a:solidFill>
                  <a:srgbClr val="FF0000"/>
                </a:solidFill>
              </a:rPr>
              <a:t>S1022 VIOS #1  fcs0</a:t>
            </a:r>
          </a:p>
          <a:p>
            <a:endParaRPr kumimoji="1" lang="en-US" altLang="ja-JP" sz="800" b="1" dirty="0"/>
          </a:p>
          <a:p>
            <a:r>
              <a:rPr kumimoji="1" lang="en-US" altLang="ja-JP" sz="800" b="1" dirty="0"/>
              <a:t>SVC1 host : VIOS#2  (port mapping)</a:t>
            </a:r>
          </a:p>
          <a:p>
            <a:r>
              <a:rPr kumimoji="1" lang="ja-JP" altLang="en-US" sz="800" b="1">
                <a:solidFill>
                  <a:schemeClr val="accent6"/>
                </a:solidFill>
              </a:rPr>
              <a:t>　</a:t>
            </a:r>
            <a:r>
              <a:rPr lang="en-US" altLang="ja-JP" sz="800" b="1" dirty="0">
                <a:solidFill>
                  <a:schemeClr val="accent6"/>
                </a:solidFill>
              </a:rPr>
              <a:t>primary </a:t>
            </a:r>
            <a:r>
              <a:rPr kumimoji="1" lang="en-US" altLang="ja-JP" sz="800" b="1" dirty="0">
                <a:solidFill>
                  <a:schemeClr val="accent6"/>
                </a:solidFill>
              </a:rPr>
              <a:t>SVC node #port3</a:t>
            </a:r>
          </a:p>
          <a:p>
            <a:r>
              <a:rPr kumimoji="1" lang="ja-JP" altLang="en-US" sz="800" b="1">
                <a:solidFill>
                  <a:schemeClr val="accent6"/>
                </a:solidFill>
              </a:rPr>
              <a:t>　</a:t>
            </a:r>
            <a:r>
              <a:rPr lang="en-US" altLang="ja-JP" sz="800" b="1" dirty="0">
                <a:solidFill>
                  <a:schemeClr val="accent6"/>
                </a:solidFill>
              </a:rPr>
              <a:t>primary </a:t>
            </a:r>
            <a:r>
              <a:rPr kumimoji="1" lang="en-US" altLang="ja-JP" sz="800" b="1" dirty="0">
                <a:solidFill>
                  <a:schemeClr val="accent6"/>
                </a:solidFill>
              </a:rPr>
              <a:t>SVC node #port4</a:t>
            </a:r>
          </a:p>
          <a:p>
            <a:r>
              <a:rPr kumimoji="1" lang="ja-JP" altLang="en-US" sz="800" b="1">
                <a:solidFill>
                  <a:srgbClr val="FF0000"/>
                </a:solidFill>
              </a:rPr>
              <a:t>　</a:t>
            </a:r>
            <a:r>
              <a:rPr kumimoji="1" lang="en-US" altLang="ja-JP" sz="800" b="1" u="sng" dirty="0">
                <a:solidFill>
                  <a:srgbClr val="FF0000"/>
                </a:solidFill>
              </a:rPr>
              <a:t>S1022 VIOS #2  fcs0</a:t>
            </a:r>
          </a:p>
        </p:txBody>
      </p:sp>
      <p:sp>
        <p:nvSpPr>
          <p:cNvPr id="40" name="角丸四角形 39">
            <a:extLst>
              <a:ext uri="{FF2B5EF4-FFF2-40B4-BE49-F238E27FC236}">
                <a16:creationId xmlns:a16="http://schemas.microsoft.com/office/drawing/2014/main" id="{D1840DEA-E450-80AB-08FB-02A6C4C6E70C}"/>
              </a:ext>
            </a:extLst>
          </p:cNvPr>
          <p:cNvSpPr/>
          <p:nvPr/>
        </p:nvSpPr>
        <p:spPr>
          <a:xfrm>
            <a:off x="3182205" y="3906291"/>
            <a:ext cx="517130" cy="276684"/>
          </a:xfrm>
          <a:prstGeom prst="roundRect">
            <a:avLst>
              <a:gd name="adj" fmla="val 10631"/>
            </a:avLst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accent3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00" b="1" dirty="0">
                <a:solidFill>
                  <a:schemeClr val="accent6"/>
                </a:solidFill>
              </a:rPr>
              <a:t>port1</a:t>
            </a:r>
            <a:endParaRPr kumimoji="1" lang="en-US" altLang="ja-JP" sz="800" b="1" dirty="0">
              <a:solidFill>
                <a:schemeClr val="accent6"/>
              </a:solidFill>
            </a:endParaRPr>
          </a:p>
        </p:txBody>
      </p:sp>
      <p:sp>
        <p:nvSpPr>
          <p:cNvPr id="41" name="角丸四角形 40">
            <a:extLst>
              <a:ext uri="{FF2B5EF4-FFF2-40B4-BE49-F238E27FC236}">
                <a16:creationId xmlns:a16="http://schemas.microsoft.com/office/drawing/2014/main" id="{E9441772-1E87-A0CF-22E2-F05CBC2D3C26}"/>
              </a:ext>
            </a:extLst>
          </p:cNvPr>
          <p:cNvSpPr/>
          <p:nvPr/>
        </p:nvSpPr>
        <p:spPr>
          <a:xfrm>
            <a:off x="3824986" y="3906291"/>
            <a:ext cx="498748" cy="276684"/>
          </a:xfrm>
          <a:prstGeom prst="roundRect">
            <a:avLst>
              <a:gd name="adj" fmla="val 10631"/>
            </a:avLst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accent3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00" b="1" dirty="0">
                <a:solidFill>
                  <a:schemeClr val="accent6"/>
                </a:solidFill>
              </a:rPr>
              <a:t>port2</a:t>
            </a:r>
            <a:endParaRPr kumimoji="1" lang="en-US" altLang="ja-JP" sz="800" b="1" dirty="0">
              <a:solidFill>
                <a:schemeClr val="accent6"/>
              </a:solidFill>
            </a:endParaRPr>
          </a:p>
        </p:txBody>
      </p:sp>
      <p:sp>
        <p:nvSpPr>
          <p:cNvPr id="57" name="角丸四角形 56">
            <a:extLst>
              <a:ext uri="{FF2B5EF4-FFF2-40B4-BE49-F238E27FC236}">
                <a16:creationId xmlns:a16="http://schemas.microsoft.com/office/drawing/2014/main" id="{AE65A5E1-D468-D971-E84B-57B623BCE2D2}"/>
              </a:ext>
            </a:extLst>
          </p:cNvPr>
          <p:cNvSpPr/>
          <p:nvPr/>
        </p:nvSpPr>
        <p:spPr>
          <a:xfrm>
            <a:off x="5055998" y="3906291"/>
            <a:ext cx="484811" cy="276684"/>
          </a:xfrm>
          <a:prstGeom prst="roundRect">
            <a:avLst>
              <a:gd name="adj" fmla="val 10631"/>
            </a:avLst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accent3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00" b="1" dirty="0">
                <a:solidFill>
                  <a:schemeClr val="accent6"/>
                </a:solidFill>
              </a:rPr>
              <a:t>port4</a:t>
            </a:r>
            <a:endParaRPr kumimoji="1" lang="en-US" altLang="ja-JP" sz="800" b="1" dirty="0">
              <a:solidFill>
                <a:schemeClr val="accent6"/>
              </a:solidFill>
            </a:endParaRPr>
          </a:p>
        </p:txBody>
      </p:sp>
      <p:sp>
        <p:nvSpPr>
          <p:cNvPr id="58" name="角丸四角形 57">
            <a:extLst>
              <a:ext uri="{FF2B5EF4-FFF2-40B4-BE49-F238E27FC236}">
                <a16:creationId xmlns:a16="http://schemas.microsoft.com/office/drawing/2014/main" id="{26D8C639-CD52-B25B-98B1-55E271CBF0EF}"/>
              </a:ext>
            </a:extLst>
          </p:cNvPr>
          <p:cNvSpPr/>
          <p:nvPr/>
        </p:nvSpPr>
        <p:spPr>
          <a:xfrm>
            <a:off x="4449385" y="3906291"/>
            <a:ext cx="484811" cy="276684"/>
          </a:xfrm>
          <a:prstGeom prst="roundRect">
            <a:avLst>
              <a:gd name="adj" fmla="val 10631"/>
            </a:avLst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accent3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00" b="1" dirty="0">
                <a:solidFill>
                  <a:schemeClr val="accent6"/>
                </a:solidFill>
              </a:rPr>
              <a:t>port3</a:t>
            </a:r>
            <a:endParaRPr kumimoji="1" lang="en-US" altLang="ja-JP" sz="800" b="1" dirty="0">
              <a:solidFill>
                <a:schemeClr val="accent6"/>
              </a:solidFill>
            </a:endParaRPr>
          </a:p>
        </p:txBody>
      </p:sp>
      <p:sp>
        <p:nvSpPr>
          <p:cNvPr id="59" name="角丸四角形 58">
            <a:extLst>
              <a:ext uri="{FF2B5EF4-FFF2-40B4-BE49-F238E27FC236}">
                <a16:creationId xmlns:a16="http://schemas.microsoft.com/office/drawing/2014/main" id="{AE583B98-D702-2813-8168-C2B934CDDAE9}"/>
              </a:ext>
            </a:extLst>
          </p:cNvPr>
          <p:cNvSpPr/>
          <p:nvPr/>
        </p:nvSpPr>
        <p:spPr>
          <a:xfrm>
            <a:off x="6372751" y="3886921"/>
            <a:ext cx="517130" cy="276684"/>
          </a:xfrm>
          <a:prstGeom prst="roundRect">
            <a:avLst>
              <a:gd name="adj" fmla="val 10631"/>
            </a:avLst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accent3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00" b="1" dirty="0">
                <a:solidFill>
                  <a:schemeClr val="accent2"/>
                </a:solidFill>
              </a:rPr>
              <a:t>port1</a:t>
            </a:r>
            <a:endParaRPr kumimoji="1" lang="en-US" altLang="ja-JP" sz="800" b="1" dirty="0">
              <a:solidFill>
                <a:schemeClr val="accent2"/>
              </a:solidFill>
            </a:endParaRPr>
          </a:p>
        </p:txBody>
      </p:sp>
      <p:sp>
        <p:nvSpPr>
          <p:cNvPr id="60" name="角丸四角形 59">
            <a:extLst>
              <a:ext uri="{FF2B5EF4-FFF2-40B4-BE49-F238E27FC236}">
                <a16:creationId xmlns:a16="http://schemas.microsoft.com/office/drawing/2014/main" id="{0064261C-D99A-FA61-205D-2ACA0E35DD1D}"/>
              </a:ext>
            </a:extLst>
          </p:cNvPr>
          <p:cNvSpPr/>
          <p:nvPr/>
        </p:nvSpPr>
        <p:spPr>
          <a:xfrm>
            <a:off x="7015532" y="3886921"/>
            <a:ext cx="498748" cy="276684"/>
          </a:xfrm>
          <a:prstGeom prst="roundRect">
            <a:avLst>
              <a:gd name="adj" fmla="val 10631"/>
            </a:avLst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accent3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00" b="1" dirty="0">
                <a:solidFill>
                  <a:schemeClr val="accent2"/>
                </a:solidFill>
              </a:rPr>
              <a:t>port2</a:t>
            </a:r>
            <a:endParaRPr kumimoji="1" lang="en-US" altLang="ja-JP" sz="800" b="1" dirty="0">
              <a:solidFill>
                <a:schemeClr val="accent2"/>
              </a:solidFill>
            </a:endParaRPr>
          </a:p>
        </p:txBody>
      </p:sp>
      <p:sp>
        <p:nvSpPr>
          <p:cNvPr id="61" name="角丸四角形 60">
            <a:extLst>
              <a:ext uri="{FF2B5EF4-FFF2-40B4-BE49-F238E27FC236}">
                <a16:creationId xmlns:a16="http://schemas.microsoft.com/office/drawing/2014/main" id="{54705F95-EBE9-098A-AD0B-CE4A0C936132}"/>
              </a:ext>
            </a:extLst>
          </p:cNvPr>
          <p:cNvSpPr/>
          <p:nvPr/>
        </p:nvSpPr>
        <p:spPr>
          <a:xfrm>
            <a:off x="8246544" y="3886921"/>
            <a:ext cx="484811" cy="276684"/>
          </a:xfrm>
          <a:prstGeom prst="roundRect">
            <a:avLst>
              <a:gd name="adj" fmla="val 10631"/>
            </a:avLst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accent3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00" b="1" dirty="0">
                <a:solidFill>
                  <a:schemeClr val="accent2"/>
                </a:solidFill>
              </a:rPr>
              <a:t>port4</a:t>
            </a:r>
            <a:endParaRPr kumimoji="1" lang="en-US" altLang="ja-JP" sz="800" b="1" dirty="0">
              <a:solidFill>
                <a:schemeClr val="accent2"/>
              </a:solidFill>
            </a:endParaRPr>
          </a:p>
        </p:txBody>
      </p:sp>
      <p:sp>
        <p:nvSpPr>
          <p:cNvPr id="63" name="角丸四角形 62">
            <a:extLst>
              <a:ext uri="{FF2B5EF4-FFF2-40B4-BE49-F238E27FC236}">
                <a16:creationId xmlns:a16="http://schemas.microsoft.com/office/drawing/2014/main" id="{043ED102-CB57-B17B-AB0F-F08BF32ADD13}"/>
              </a:ext>
            </a:extLst>
          </p:cNvPr>
          <p:cNvSpPr/>
          <p:nvPr/>
        </p:nvSpPr>
        <p:spPr>
          <a:xfrm>
            <a:off x="7639931" y="3886921"/>
            <a:ext cx="484811" cy="276684"/>
          </a:xfrm>
          <a:prstGeom prst="roundRect">
            <a:avLst>
              <a:gd name="adj" fmla="val 10631"/>
            </a:avLst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accent3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00" b="1" dirty="0">
                <a:solidFill>
                  <a:schemeClr val="accent2"/>
                </a:solidFill>
              </a:rPr>
              <a:t>port3</a:t>
            </a:r>
            <a:endParaRPr kumimoji="1" lang="en-US" altLang="ja-JP" sz="800" b="1" dirty="0">
              <a:solidFill>
                <a:schemeClr val="accent2"/>
              </a:solidFill>
            </a:endParaRPr>
          </a:p>
        </p:txBody>
      </p: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A543EDD2-AD72-902A-E125-2D6CB6E063F6}"/>
              </a:ext>
            </a:extLst>
          </p:cNvPr>
          <p:cNvCxnSpPr>
            <a:cxnSpLocks/>
            <a:stCxn id="60" idx="0"/>
            <a:endCxn id="7" idx="2"/>
          </p:cNvCxnSpPr>
          <p:nvPr/>
        </p:nvCxnSpPr>
        <p:spPr>
          <a:xfrm flipV="1">
            <a:off x="7264906" y="3163452"/>
            <a:ext cx="2498104" cy="723469"/>
          </a:xfrm>
          <a:prstGeom prst="line">
            <a:avLst/>
          </a:prstGeom>
          <a:ln w="15875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BEC49FC6-DBE8-3D3A-95D1-CBBBC900F321}"/>
              </a:ext>
            </a:extLst>
          </p:cNvPr>
          <p:cNvCxnSpPr>
            <a:cxnSpLocks/>
            <a:stCxn id="61" idx="0"/>
            <a:endCxn id="7" idx="2"/>
          </p:cNvCxnSpPr>
          <p:nvPr/>
        </p:nvCxnSpPr>
        <p:spPr>
          <a:xfrm flipV="1">
            <a:off x="8488950" y="3163452"/>
            <a:ext cx="1274060" cy="723469"/>
          </a:xfrm>
          <a:prstGeom prst="line">
            <a:avLst/>
          </a:prstGeom>
          <a:ln w="15875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A71DB39F-7DF6-1A8E-EF3B-E309733FBC22}"/>
              </a:ext>
            </a:extLst>
          </p:cNvPr>
          <p:cNvCxnSpPr>
            <a:cxnSpLocks/>
            <a:stCxn id="57" idx="0"/>
          </p:cNvCxnSpPr>
          <p:nvPr/>
        </p:nvCxnSpPr>
        <p:spPr>
          <a:xfrm flipV="1">
            <a:off x="5298404" y="3187750"/>
            <a:ext cx="1445093" cy="718541"/>
          </a:xfrm>
          <a:prstGeom prst="line">
            <a:avLst/>
          </a:prstGeom>
          <a:ln w="15875"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96E0243D-0D27-EBFF-B8E5-FAA9D62C6C0B}"/>
              </a:ext>
            </a:extLst>
          </p:cNvPr>
          <p:cNvCxnSpPr>
            <a:cxnSpLocks/>
            <a:stCxn id="41" idx="0"/>
          </p:cNvCxnSpPr>
          <p:nvPr/>
        </p:nvCxnSpPr>
        <p:spPr>
          <a:xfrm flipV="1">
            <a:off x="4074360" y="3173250"/>
            <a:ext cx="2609925" cy="733041"/>
          </a:xfrm>
          <a:prstGeom prst="line">
            <a:avLst/>
          </a:prstGeom>
          <a:ln w="15875"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B5E76259-8DDA-2D37-A95B-FC7714EB770A}"/>
              </a:ext>
            </a:extLst>
          </p:cNvPr>
          <p:cNvCxnSpPr>
            <a:cxnSpLocks/>
            <a:stCxn id="59" idx="0"/>
            <a:endCxn id="35" idx="2"/>
          </p:cNvCxnSpPr>
          <p:nvPr/>
        </p:nvCxnSpPr>
        <p:spPr>
          <a:xfrm flipH="1" flipV="1">
            <a:off x="4581091" y="3198664"/>
            <a:ext cx="2050225" cy="688257"/>
          </a:xfrm>
          <a:prstGeom prst="line">
            <a:avLst/>
          </a:prstGeom>
          <a:ln w="15875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E1B5DE86-DB2E-74B4-58D2-253825C50457}"/>
              </a:ext>
            </a:extLst>
          </p:cNvPr>
          <p:cNvCxnSpPr>
            <a:cxnSpLocks/>
            <a:stCxn id="63" idx="0"/>
            <a:endCxn id="35" idx="2"/>
          </p:cNvCxnSpPr>
          <p:nvPr/>
        </p:nvCxnSpPr>
        <p:spPr>
          <a:xfrm flipH="1" flipV="1">
            <a:off x="4581091" y="3198664"/>
            <a:ext cx="3301246" cy="688257"/>
          </a:xfrm>
          <a:prstGeom prst="line">
            <a:avLst/>
          </a:prstGeom>
          <a:ln w="15875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E0695890-F27A-A937-0FCC-96948DA1A79B}"/>
              </a:ext>
            </a:extLst>
          </p:cNvPr>
          <p:cNvCxnSpPr>
            <a:cxnSpLocks/>
            <a:stCxn id="40" idx="0"/>
            <a:endCxn id="2" idx="2"/>
          </p:cNvCxnSpPr>
          <p:nvPr/>
        </p:nvCxnSpPr>
        <p:spPr>
          <a:xfrm flipH="1" flipV="1">
            <a:off x="2146581" y="3211749"/>
            <a:ext cx="1294189" cy="694542"/>
          </a:xfrm>
          <a:prstGeom prst="line">
            <a:avLst/>
          </a:prstGeom>
          <a:ln w="15875"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2265F25A-CE0B-B8A4-F6FA-C5807320085B}"/>
              </a:ext>
            </a:extLst>
          </p:cNvPr>
          <p:cNvCxnSpPr>
            <a:cxnSpLocks/>
            <a:stCxn id="58" idx="0"/>
            <a:endCxn id="2" idx="2"/>
          </p:cNvCxnSpPr>
          <p:nvPr/>
        </p:nvCxnSpPr>
        <p:spPr>
          <a:xfrm flipH="1" flipV="1">
            <a:off x="2146581" y="3211749"/>
            <a:ext cx="2545210" cy="694542"/>
          </a:xfrm>
          <a:prstGeom prst="line">
            <a:avLst/>
          </a:prstGeom>
          <a:ln w="15875"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B386550E-D956-4140-1871-6BAC2269CCD2}"/>
              </a:ext>
            </a:extLst>
          </p:cNvPr>
          <p:cNvCxnSpPr>
            <a:cxnSpLocks/>
            <a:stCxn id="2" idx="0"/>
            <a:endCxn id="49" idx="2"/>
          </p:cNvCxnSpPr>
          <p:nvPr/>
        </p:nvCxnSpPr>
        <p:spPr>
          <a:xfrm flipV="1">
            <a:off x="2146581" y="2366705"/>
            <a:ext cx="1504350" cy="581805"/>
          </a:xfrm>
          <a:prstGeom prst="line">
            <a:avLst/>
          </a:prstGeom>
          <a:ln w="15875"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角丸四角形 1">
            <a:extLst>
              <a:ext uri="{FF2B5EF4-FFF2-40B4-BE49-F238E27FC236}">
                <a16:creationId xmlns:a16="http://schemas.microsoft.com/office/drawing/2014/main" id="{D6CAA3DE-29C0-0D2D-1C2F-A83C15B00A17}"/>
              </a:ext>
            </a:extLst>
          </p:cNvPr>
          <p:cNvSpPr/>
          <p:nvPr/>
        </p:nvSpPr>
        <p:spPr>
          <a:xfrm>
            <a:off x="1083261" y="2948510"/>
            <a:ext cx="2126639" cy="26323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/>
              <a:t>SAN switch</a:t>
            </a:r>
            <a:endParaRPr kumimoji="1" lang="ja-JP" altLang="en-US" sz="1200"/>
          </a:p>
        </p:txBody>
      </p: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E6F0200E-3CC5-4DDC-A82D-E436BE13C35E}"/>
              </a:ext>
            </a:extLst>
          </p:cNvPr>
          <p:cNvSpPr/>
          <p:nvPr/>
        </p:nvSpPr>
        <p:spPr>
          <a:xfrm>
            <a:off x="8699690" y="2900213"/>
            <a:ext cx="2126639" cy="26323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/>
              <a:t>SAN switch</a:t>
            </a:r>
            <a:endParaRPr kumimoji="1" lang="ja-JP" altLang="en-US" sz="120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91F96453-919D-27EF-5CE4-06AAF8C25E81}"/>
              </a:ext>
            </a:extLst>
          </p:cNvPr>
          <p:cNvSpPr txBox="1"/>
          <p:nvPr/>
        </p:nvSpPr>
        <p:spPr>
          <a:xfrm>
            <a:off x="6321920" y="4914940"/>
            <a:ext cx="22371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b="1" dirty="0"/>
              <a:t>host configuration: </a:t>
            </a:r>
          </a:p>
          <a:p>
            <a:r>
              <a:rPr kumimoji="1" lang="en-US" altLang="ja-JP" sz="800" b="1" dirty="0"/>
              <a:t>SVC1 host :  VIOS#1 (port mapping)</a:t>
            </a:r>
          </a:p>
          <a:p>
            <a:r>
              <a:rPr lang="ja-JP" altLang="en-US" sz="800" b="1">
                <a:solidFill>
                  <a:schemeClr val="accent6"/>
                </a:solidFill>
              </a:rPr>
              <a:t>　</a:t>
            </a:r>
            <a:r>
              <a:rPr lang="en-US" altLang="ja-JP" sz="800" b="1" dirty="0">
                <a:solidFill>
                  <a:schemeClr val="accent2"/>
                </a:solidFill>
              </a:rPr>
              <a:t>secondary </a:t>
            </a:r>
            <a:r>
              <a:rPr kumimoji="1" lang="en-US" altLang="ja-JP" sz="800" b="1" dirty="0">
                <a:solidFill>
                  <a:schemeClr val="accent2"/>
                </a:solidFill>
              </a:rPr>
              <a:t>SVC node #port1</a:t>
            </a:r>
          </a:p>
          <a:p>
            <a:r>
              <a:rPr kumimoji="1" lang="ja-JP" altLang="en-US" sz="800" b="1">
                <a:solidFill>
                  <a:schemeClr val="accent2"/>
                </a:solidFill>
              </a:rPr>
              <a:t>　</a:t>
            </a:r>
            <a:r>
              <a:rPr lang="en-US" altLang="ja-JP" sz="800" b="1" dirty="0">
                <a:solidFill>
                  <a:schemeClr val="accent2"/>
                </a:solidFill>
              </a:rPr>
              <a:t>secondary </a:t>
            </a:r>
            <a:r>
              <a:rPr kumimoji="1" lang="en-US" altLang="ja-JP" sz="800" b="1" dirty="0">
                <a:solidFill>
                  <a:schemeClr val="accent2"/>
                </a:solidFill>
              </a:rPr>
              <a:t>SVC node #port2</a:t>
            </a:r>
          </a:p>
          <a:p>
            <a:r>
              <a:rPr kumimoji="1" lang="ja-JP" altLang="en-US" sz="800" b="1">
                <a:solidFill>
                  <a:schemeClr val="accent4"/>
                </a:solidFill>
              </a:rPr>
              <a:t>　</a:t>
            </a:r>
            <a:r>
              <a:rPr kumimoji="1" lang="en-US" altLang="ja-JP" sz="800" b="1" u="sng" dirty="0">
                <a:solidFill>
                  <a:schemeClr val="accent4"/>
                </a:solidFill>
              </a:rPr>
              <a:t>S1022 VIOS #1  fcs2</a:t>
            </a:r>
          </a:p>
          <a:p>
            <a:endParaRPr kumimoji="1" lang="en-US" altLang="ja-JP" sz="800" b="1" dirty="0"/>
          </a:p>
          <a:p>
            <a:r>
              <a:rPr kumimoji="1" lang="en-US" altLang="ja-JP" sz="800" b="1" dirty="0"/>
              <a:t>SVC1 host : VIOS#2  (port mapping)</a:t>
            </a:r>
          </a:p>
          <a:p>
            <a:r>
              <a:rPr kumimoji="1" lang="ja-JP" altLang="en-US" sz="800" b="1">
                <a:solidFill>
                  <a:schemeClr val="accent6"/>
                </a:solidFill>
              </a:rPr>
              <a:t>　</a:t>
            </a:r>
            <a:r>
              <a:rPr lang="en-US" altLang="ja-JP" sz="800" b="1" dirty="0">
                <a:solidFill>
                  <a:schemeClr val="accent6"/>
                </a:solidFill>
              </a:rPr>
              <a:t> </a:t>
            </a:r>
            <a:r>
              <a:rPr lang="en-US" altLang="ja-JP" sz="800" b="1" dirty="0">
                <a:solidFill>
                  <a:schemeClr val="accent2"/>
                </a:solidFill>
              </a:rPr>
              <a:t>secondary </a:t>
            </a:r>
            <a:r>
              <a:rPr kumimoji="1" lang="en-US" altLang="ja-JP" sz="800" b="1" dirty="0">
                <a:solidFill>
                  <a:schemeClr val="accent2"/>
                </a:solidFill>
              </a:rPr>
              <a:t>SVC node #port3</a:t>
            </a:r>
          </a:p>
          <a:p>
            <a:r>
              <a:rPr kumimoji="1" lang="ja-JP" altLang="en-US" sz="800" b="1">
                <a:solidFill>
                  <a:schemeClr val="accent2"/>
                </a:solidFill>
              </a:rPr>
              <a:t>　</a:t>
            </a:r>
            <a:r>
              <a:rPr lang="en-US" altLang="ja-JP" sz="800" b="1" dirty="0">
                <a:solidFill>
                  <a:schemeClr val="accent2"/>
                </a:solidFill>
              </a:rPr>
              <a:t> secondary </a:t>
            </a:r>
            <a:r>
              <a:rPr kumimoji="1" lang="en-US" altLang="ja-JP" sz="800" b="1" dirty="0">
                <a:solidFill>
                  <a:schemeClr val="accent2"/>
                </a:solidFill>
              </a:rPr>
              <a:t>SVC node #port4</a:t>
            </a:r>
          </a:p>
          <a:p>
            <a:r>
              <a:rPr kumimoji="1" lang="ja-JP" altLang="en-US" sz="800" b="1">
                <a:solidFill>
                  <a:schemeClr val="accent4"/>
                </a:solidFill>
              </a:rPr>
              <a:t>　</a:t>
            </a:r>
            <a:r>
              <a:rPr kumimoji="1" lang="en-US" altLang="ja-JP" sz="800" b="1" dirty="0">
                <a:solidFill>
                  <a:schemeClr val="accent4"/>
                </a:solidFill>
              </a:rPr>
              <a:t> </a:t>
            </a:r>
            <a:r>
              <a:rPr kumimoji="1" lang="en-US" altLang="ja-JP" sz="800" b="1" u="sng" dirty="0">
                <a:solidFill>
                  <a:schemeClr val="accent4"/>
                </a:solidFill>
              </a:rPr>
              <a:t>S1022 VIOS #2  fcs2</a:t>
            </a:r>
          </a:p>
        </p:txBody>
      </p:sp>
      <p:sp>
        <p:nvSpPr>
          <p:cNvPr id="32" name="角丸四角形吹き出し 31">
            <a:extLst>
              <a:ext uri="{FF2B5EF4-FFF2-40B4-BE49-F238E27FC236}">
                <a16:creationId xmlns:a16="http://schemas.microsoft.com/office/drawing/2014/main" id="{757A59A1-9407-ED45-502C-E88F4A6BB4DC}"/>
              </a:ext>
            </a:extLst>
          </p:cNvPr>
          <p:cNvSpPr/>
          <p:nvPr/>
        </p:nvSpPr>
        <p:spPr>
          <a:xfrm>
            <a:off x="9255870" y="5613189"/>
            <a:ext cx="2531515" cy="1071508"/>
          </a:xfrm>
          <a:prstGeom prst="wedgeRoundRectCallout">
            <a:avLst>
              <a:gd name="adj1" fmla="val -68492"/>
              <a:gd name="adj2" fmla="val -34203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200" b="1" dirty="0">
                <a:solidFill>
                  <a:srgbClr val="FF0000"/>
                </a:solidFill>
              </a:rPr>
              <a:t>It results in failing VM deploy with 2 volumes from SVC1 and SVC2.</a:t>
            </a:r>
            <a:endParaRPr kumimoji="1" lang="ja-JP" altLang="en-US" sz="1200">
              <a:solidFill>
                <a:srgbClr val="FF0000"/>
              </a:solidFill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DC957D6-1C54-99B2-B7F5-30C92CBDEB2B}"/>
              </a:ext>
            </a:extLst>
          </p:cNvPr>
          <p:cNvSpPr txBox="1"/>
          <p:nvPr/>
        </p:nvSpPr>
        <p:spPr>
          <a:xfrm>
            <a:off x="9135034" y="3416997"/>
            <a:ext cx="2944182" cy="21544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" altLang="ja-JP" sz="1200" b="1" u="sng" dirty="0"/>
              <a:t>Storage Connectivity Group(SCG) settings  in PowerVC </a:t>
            </a:r>
          </a:p>
          <a:p>
            <a:endParaRPr lang="en" altLang="ja-JP" sz="1000" b="1" dirty="0"/>
          </a:p>
          <a:p>
            <a:r>
              <a:rPr lang="ja-JP" altLang="en-US" sz="1000" b="1"/>
              <a:t>・</a:t>
            </a:r>
            <a:r>
              <a:rPr lang="en" altLang="ja-JP" sz="1000" b="1" dirty="0"/>
              <a:t>SCG name: “</a:t>
            </a:r>
            <a:r>
              <a:rPr lang="en-US" altLang="ja-JP" sz="1000" b="1" dirty="0"/>
              <a:t>development “</a:t>
            </a:r>
          </a:p>
          <a:p>
            <a:r>
              <a:rPr lang="ja-JP" altLang="en-US" sz="1000" b="1"/>
              <a:t>・</a:t>
            </a:r>
            <a:r>
              <a:rPr lang="en-US" altLang="ja-JP" sz="1000" b="1" dirty="0"/>
              <a:t>SCG include 4 VIOS fcs ports.</a:t>
            </a:r>
          </a:p>
          <a:p>
            <a:r>
              <a:rPr lang="en-US" altLang="ja-JP" sz="1000" b="1" dirty="0"/>
              <a:t>   </a:t>
            </a:r>
            <a:r>
              <a:rPr kumimoji="1" lang="ja-JP" altLang="en-US" sz="1000" b="1">
                <a:solidFill>
                  <a:srgbClr val="FF0000"/>
                </a:solidFill>
              </a:rPr>
              <a:t>　</a:t>
            </a:r>
            <a:r>
              <a:rPr kumimoji="1" lang="en-US" altLang="ja-JP" sz="1000" b="1" dirty="0">
                <a:solidFill>
                  <a:srgbClr val="FF0000"/>
                </a:solidFill>
              </a:rPr>
              <a:t>S1022 VIOS #1  fcs0</a:t>
            </a:r>
          </a:p>
          <a:p>
            <a:r>
              <a:rPr kumimoji="1" lang="en-US" altLang="ja-JP" sz="1000" b="1" dirty="0">
                <a:solidFill>
                  <a:srgbClr val="FF0000"/>
                </a:solidFill>
              </a:rPr>
              <a:t>   </a:t>
            </a:r>
            <a:r>
              <a:rPr kumimoji="1" lang="ja-JP" altLang="en-US" sz="1000" b="1">
                <a:solidFill>
                  <a:srgbClr val="FF0000"/>
                </a:solidFill>
              </a:rPr>
              <a:t>　</a:t>
            </a:r>
            <a:r>
              <a:rPr kumimoji="1" lang="en-US" altLang="ja-JP" sz="1000" b="1" dirty="0">
                <a:solidFill>
                  <a:srgbClr val="FF0000"/>
                </a:solidFill>
              </a:rPr>
              <a:t>S1022 VIOS #2  fcs0</a:t>
            </a:r>
          </a:p>
          <a:p>
            <a:r>
              <a:rPr lang="en-US" altLang="ja-JP" sz="1000" b="1" dirty="0">
                <a:solidFill>
                  <a:srgbClr val="FF0000"/>
                </a:solidFill>
              </a:rPr>
              <a:t>      </a:t>
            </a:r>
            <a:r>
              <a:rPr kumimoji="1" lang="en-US" altLang="ja-JP" sz="1000" b="1" dirty="0">
                <a:solidFill>
                  <a:schemeClr val="accent4"/>
                </a:solidFill>
              </a:rPr>
              <a:t>S1022 VIOS #1  fcs2</a:t>
            </a:r>
          </a:p>
          <a:p>
            <a:r>
              <a:rPr kumimoji="1" lang="en-US" altLang="ja-JP" sz="1000" b="1" dirty="0">
                <a:solidFill>
                  <a:schemeClr val="accent4"/>
                </a:solidFill>
              </a:rPr>
              <a:t>      S1022 VIOS #2  fcs2</a:t>
            </a:r>
          </a:p>
          <a:p>
            <a:endParaRPr lang="en-US" altLang="ja-JP" sz="1000" b="1" dirty="0">
              <a:solidFill>
                <a:schemeClr val="accent4"/>
              </a:solidFill>
            </a:endParaRPr>
          </a:p>
          <a:p>
            <a:r>
              <a:rPr kumimoji="1" lang="ja-JP" altLang="en-US" sz="1000" b="1">
                <a:solidFill>
                  <a:srgbClr val="FF0000"/>
                </a:solidFill>
              </a:rPr>
              <a:t>・</a:t>
            </a:r>
            <a:r>
              <a:rPr kumimoji="1" lang="en-US" altLang="ja-JP" sz="1000" b="1" dirty="0">
                <a:solidFill>
                  <a:srgbClr val="FF0000"/>
                </a:solidFill>
              </a:rPr>
              <a:t>vscsi</a:t>
            </a:r>
          </a:p>
          <a:p>
            <a:r>
              <a:rPr lang="ja-JP" altLang="en-US" sz="1000" b="1"/>
              <a:t>・</a:t>
            </a:r>
            <a:r>
              <a:rPr lang="en-US" altLang="ja-JP" sz="1000" b="1" dirty="0"/>
              <a:t>FC port tag : No restriction</a:t>
            </a:r>
            <a:endParaRPr kumimoji="1" lang="en-US" altLang="ja-JP" sz="1000" b="1" dirty="0"/>
          </a:p>
          <a:p>
            <a:endParaRPr kumimoji="1" lang="en-US" altLang="ja-JP" sz="1000" b="1" dirty="0"/>
          </a:p>
        </p:txBody>
      </p:sp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5B509691-F8A5-48B0-40DB-098EEF2E31FA}"/>
              </a:ext>
            </a:extLst>
          </p:cNvPr>
          <p:cNvGrpSpPr/>
          <p:nvPr/>
        </p:nvGrpSpPr>
        <p:grpSpPr>
          <a:xfrm>
            <a:off x="383458" y="5259579"/>
            <a:ext cx="2341368" cy="352952"/>
            <a:chOff x="383458" y="5259579"/>
            <a:chExt cx="2341368" cy="352952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3" name="角丸四角形吹き出し 2">
              <a:extLst>
                <a:ext uri="{FF2B5EF4-FFF2-40B4-BE49-F238E27FC236}">
                  <a16:creationId xmlns:a16="http://schemas.microsoft.com/office/drawing/2014/main" id="{CCB863E1-7517-3496-4167-8746661EBAA4}"/>
                </a:ext>
              </a:extLst>
            </p:cNvPr>
            <p:cNvSpPr/>
            <p:nvPr/>
          </p:nvSpPr>
          <p:spPr>
            <a:xfrm>
              <a:off x="383458" y="5268882"/>
              <a:ext cx="2329364" cy="343649"/>
            </a:xfrm>
            <a:prstGeom prst="wedgeRoundRectCallout">
              <a:avLst>
                <a:gd name="adj1" fmla="val 74312"/>
                <a:gd name="adj2" fmla="val 21251"/>
                <a:gd name="adj3" fmla="val 16667"/>
              </a:avLst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ja-JP" sz="900" b="1" dirty="0">
                  <a:solidFill>
                    <a:schemeClr val="tx1"/>
                  </a:solidFill>
                </a:rPr>
                <a:t>Only 1 VIOS fcsX on each SVC host</a:t>
              </a:r>
              <a:endParaRPr kumimoji="1" lang="ja-JP" altLang="en-US" sz="900">
                <a:solidFill>
                  <a:schemeClr val="tx1"/>
                </a:solidFill>
              </a:endParaRPr>
            </a:p>
          </p:txBody>
        </p:sp>
        <p:sp>
          <p:nvSpPr>
            <p:cNvPr id="55" name="角丸四角形吹き出し 54">
              <a:extLst>
                <a:ext uri="{FF2B5EF4-FFF2-40B4-BE49-F238E27FC236}">
                  <a16:creationId xmlns:a16="http://schemas.microsoft.com/office/drawing/2014/main" id="{E68E1527-FBEE-346F-4AF9-5FC009C4D30F}"/>
                </a:ext>
              </a:extLst>
            </p:cNvPr>
            <p:cNvSpPr/>
            <p:nvPr/>
          </p:nvSpPr>
          <p:spPr>
            <a:xfrm>
              <a:off x="395462" y="5259579"/>
              <a:ext cx="2329364" cy="343649"/>
            </a:xfrm>
            <a:prstGeom prst="wedgeRoundRectCallout">
              <a:avLst>
                <a:gd name="adj1" fmla="val 74734"/>
                <a:gd name="adj2" fmla="val 187197"/>
                <a:gd name="adj3" fmla="val 16667"/>
              </a:avLst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ja-JP" sz="900" b="1" dirty="0">
                  <a:solidFill>
                    <a:schemeClr val="tx1"/>
                  </a:solidFill>
                </a:rPr>
                <a:t>Only 1 VIOS fcsX on each SVC host</a:t>
              </a:r>
              <a:endParaRPr kumimoji="1" lang="ja-JP" altLang="en-US" sz="900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0A1F65FA-4DAB-E057-98F2-E7757F4BD2D9}"/>
              </a:ext>
            </a:extLst>
          </p:cNvPr>
          <p:cNvGrpSpPr/>
          <p:nvPr/>
        </p:nvGrpSpPr>
        <p:grpSpPr>
          <a:xfrm>
            <a:off x="5087064" y="4584547"/>
            <a:ext cx="1106251" cy="517948"/>
            <a:chOff x="5087064" y="4584547"/>
            <a:chExt cx="1106251" cy="517948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56" name="角丸四角形吹き出し 55">
              <a:extLst>
                <a:ext uri="{FF2B5EF4-FFF2-40B4-BE49-F238E27FC236}">
                  <a16:creationId xmlns:a16="http://schemas.microsoft.com/office/drawing/2014/main" id="{F33BF5D0-7FBC-1BB3-254E-B6BA8D37BF54}"/>
                </a:ext>
              </a:extLst>
            </p:cNvPr>
            <p:cNvSpPr/>
            <p:nvPr/>
          </p:nvSpPr>
          <p:spPr>
            <a:xfrm>
              <a:off x="5093486" y="4584547"/>
              <a:ext cx="1099829" cy="514635"/>
            </a:xfrm>
            <a:prstGeom prst="wedgeRoundRectCallout">
              <a:avLst>
                <a:gd name="adj1" fmla="val 77323"/>
                <a:gd name="adj2" fmla="val 125136"/>
                <a:gd name="adj3" fmla="val 16667"/>
              </a:avLst>
            </a:prstGeom>
            <a:grp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ja-JP" sz="900" b="1" dirty="0">
                  <a:solidFill>
                    <a:schemeClr val="tx1"/>
                  </a:solidFill>
                </a:rPr>
                <a:t>Only 1 VIOS fcsX on each SVC host</a:t>
              </a:r>
              <a:endParaRPr kumimoji="1" lang="ja-JP" altLang="en-US" sz="900">
                <a:solidFill>
                  <a:schemeClr val="tx1"/>
                </a:solidFill>
              </a:endParaRPr>
            </a:p>
          </p:txBody>
        </p:sp>
        <p:sp>
          <p:nvSpPr>
            <p:cNvPr id="62" name="角丸四角形吹き出し 61">
              <a:extLst>
                <a:ext uri="{FF2B5EF4-FFF2-40B4-BE49-F238E27FC236}">
                  <a16:creationId xmlns:a16="http://schemas.microsoft.com/office/drawing/2014/main" id="{2AC5213A-AE2A-82F2-F7E9-AD158E43F342}"/>
                </a:ext>
              </a:extLst>
            </p:cNvPr>
            <p:cNvSpPr/>
            <p:nvPr/>
          </p:nvSpPr>
          <p:spPr>
            <a:xfrm>
              <a:off x="5087064" y="4587860"/>
              <a:ext cx="1099829" cy="514635"/>
            </a:xfrm>
            <a:prstGeom prst="wedgeRoundRectCallout">
              <a:avLst>
                <a:gd name="adj1" fmla="val 74641"/>
                <a:gd name="adj2" fmla="val 245499"/>
                <a:gd name="adj3" fmla="val 16667"/>
              </a:avLst>
            </a:prstGeom>
            <a:grp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ja-JP" sz="900" b="1" dirty="0">
                  <a:solidFill>
                    <a:schemeClr val="tx1"/>
                  </a:solidFill>
                </a:rPr>
                <a:t>Only 1 VIOS fcsX on each SVC host</a:t>
              </a:r>
              <a:endParaRPr kumimoji="1" lang="ja-JP" altLang="en-US" sz="900">
                <a:solidFill>
                  <a:schemeClr val="tx1"/>
                </a:solidFill>
              </a:endParaRPr>
            </a:p>
          </p:txBody>
        </p:sp>
      </p:grpSp>
      <p:pic>
        <p:nvPicPr>
          <p:cNvPr id="75" name="グラフィックス 74" descr="疲れた顔 (塗りつぶしなし) 枠線">
            <a:extLst>
              <a:ext uri="{FF2B5EF4-FFF2-40B4-BE49-F238E27FC236}">
                <a16:creationId xmlns:a16="http://schemas.microsoft.com/office/drawing/2014/main" id="{0BF33E0C-9326-D3AE-8A0C-B59C29DC48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90016" y="6226802"/>
            <a:ext cx="589336" cy="589336"/>
          </a:xfrm>
          <a:prstGeom prst="rect">
            <a:avLst/>
          </a:prstGeom>
        </p:spPr>
      </p:pic>
      <p:grpSp>
        <p:nvGrpSpPr>
          <p:cNvPr id="94" name="グループ化 93">
            <a:extLst>
              <a:ext uri="{FF2B5EF4-FFF2-40B4-BE49-F238E27FC236}">
                <a16:creationId xmlns:a16="http://schemas.microsoft.com/office/drawing/2014/main" id="{45648758-8984-A6A0-F111-8BEBABA40975}"/>
              </a:ext>
            </a:extLst>
          </p:cNvPr>
          <p:cNvGrpSpPr/>
          <p:nvPr/>
        </p:nvGrpSpPr>
        <p:grpSpPr>
          <a:xfrm>
            <a:off x="5294811" y="673897"/>
            <a:ext cx="1205903" cy="786386"/>
            <a:chOff x="5294811" y="673897"/>
            <a:chExt cx="1205903" cy="786386"/>
          </a:xfrm>
        </p:grpSpPr>
        <p:cxnSp>
          <p:nvCxnSpPr>
            <p:cNvPr id="80" name="直線コネクタ 79">
              <a:extLst>
                <a:ext uri="{FF2B5EF4-FFF2-40B4-BE49-F238E27FC236}">
                  <a16:creationId xmlns:a16="http://schemas.microsoft.com/office/drawing/2014/main" id="{3F3B92A5-690D-EF3D-FF2E-24C18114A569}"/>
                </a:ext>
              </a:extLst>
            </p:cNvPr>
            <p:cNvCxnSpPr>
              <a:cxnSpLocks/>
            </p:cNvCxnSpPr>
            <p:nvPr/>
          </p:nvCxnSpPr>
          <p:spPr>
            <a:xfrm>
              <a:off x="5328485" y="673897"/>
              <a:ext cx="1172229" cy="779580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コネクタ 80">
              <a:extLst>
                <a:ext uri="{FF2B5EF4-FFF2-40B4-BE49-F238E27FC236}">
                  <a16:creationId xmlns:a16="http://schemas.microsoft.com/office/drawing/2014/main" id="{E45F00D5-9AC3-8956-8694-AB66F90EFF3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94811" y="701382"/>
              <a:ext cx="1205903" cy="758901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587864F-CCCC-B72F-8700-88A760C685AA}"/>
              </a:ext>
            </a:extLst>
          </p:cNvPr>
          <p:cNvSpPr txBox="1"/>
          <p:nvPr/>
        </p:nvSpPr>
        <p:spPr>
          <a:xfrm>
            <a:off x="6359151" y="6372410"/>
            <a:ext cx="2351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/>
              <a:t>SAN Volume Controller </a:t>
            </a:r>
            <a:r>
              <a:rPr lang="en-US" altLang="ja-JP" sz="1400" b="1" dirty="0"/>
              <a:t>2</a:t>
            </a:r>
            <a:endParaRPr kumimoji="1" lang="ja-JP" altLang="en-US" sz="1400" b="1"/>
          </a:p>
        </p:txBody>
      </p:sp>
    </p:spTree>
    <p:extLst>
      <p:ext uri="{BB962C8B-B14F-4D97-AF65-F5344CB8AC3E}">
        <p14:creationId xmlns:p14="http://schemas.microsoft.com/office/powerpoint/2010/main" val="919515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角丸四角形 44">
            <a:extLst>
              <a:ext uri="{FF2B5EF4-FFF2-40B4-BE49-F238E27FC236}">
                <a16:creationId xmlns:a16="http://schemas.microsoft.com/office/drawing/2014/main" id="{4EF2CC8F-03A9-4F58-76E7-BD64D47A0419}"/>
              </a:ext>
            </a:extLst>
          </p:cNvPr>
          <p:cNvSpPr/>
          <p:nvPr/>
        </p:nvSpPr>
        <p:spPr>
          <a:xfrm>
            <a:off x="3042319" y="712510"/>
            <a:ext cx="5733299" cy="1892570"/>
          </a:xfrm>
          <a:prstGeom prst="roundRect">
            <a:avLst>
              <a:gd name="adj" fmla="val 10631"/>
            </a:avLst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accent3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1400" dirty="0">
              <a:solidFill>
                <a:schemeClr val="tx1"/>
              </a:solidFill>
            </a:endParaRPr>
          </a:p>
          <a:p>
            <a:r>
              <a:rPr kumimoji="1" lang="en-US" altLang="ja-JP" sz="1400" b="1" dirty="0">
                <a:solidFill>
                  <a:schemeClr val="tx1"/>
                </a:solidFill>
              </a:rPr>
              <a:t>S1022</a:t>
            </a:r>
          </a:p>
          <a:p>
            <a:endParaRPr lang="en-US" altLang="ja-JP" sz="1400" b="1" dirty="0">
              <a:solidFill>
                <a:schemeClr val="tx1"/>
              </a:solidFill>
            </a:endParaRPr>
          </a:p>
          <a:p>
            <a:endParaRPr kumimoji="1" lang="en-US" altLang="ja-JP" sz="1400" b="1" dirty="0">
              <a:solidFill>
                <a:schemeClr val="tx1"/>
              </a:solidFill>
            </a:endParaRPr>
          </a:p>
          <a:p>
            <a:endParaRPr kumimoji="1" lang="en-US" altLang="ja-JP" sz="1400" b="1" dirty="0">
              <a:solidFill>
                <a:schemeClr val="tx1"/>
              </a:solidFill>
            </a:endParaRPr>
          </a:p>
          <a:p>
            <a:endParaRPr lang="en-US" altLang="ja-JP" sz="1400" dirty="0">
              <a:solidFill>
                <a:schemeClr val="tx1"/>
              </a:solidFill>
            </a:endParaRPr>
          </a:p>
          <a:p>
            <a:endParaRPr kumimoji="1" lang="en-US" altLang="ja-JP" sz="1400" dirty="0">
              <a:solidFill>
                <a:schemeClr val="tx1"/>
              </a:solidFill>
            </a:endParaRPr>
          </a:p>
          <a:p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19910DD7-B980-59D4-61CE-1E22E2046ED5}"/>
              </a:ext>
            </a:extLst>
          </p:cNvPr>
          <p:cNvSpPr/>
          <p:nvPr/>
        </p:nvSpPr>
        <p:spPr>
          <a:xfrm>
            <a:off x="5557281" y="861961"/>
            <a:ext cx="736320" cy="425064"/>
          </a:xfrm>
          <a:prstGeom prst="roundRect">
            <a:avLst>
              <a:gd name="adj" fmla="val 10631"/>
            </a:avLst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accent3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b="1" dirty="0">
                <a:solidFill>
                  <a:schemeClr val="tx1"/>
                </a:solidFill>
              </a:rPr>
              <a:t>VM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45940903-F1D4-8912-6C1B-331EE8F9BF20}"/>
              </a:ext>
            </a:extLst>
          </p:cNvPr>
          <p:cNvCxnSpPr>
            <a:cxnSpLocks/>
            <a:stCxn id="4" idx="2"/>
            <a:endCxn id="48" idx="0"/>
          </p:cNvCxnSpPr>
          <p:nvPr/>
        </p:nvCxnSpPr>
        <p:spPr>
          <a:xfrm>
            <a:off x="5925441" y="1287025"/>
            <a:ext cx="1150547" cy="684390"/>
          </a:xfrm>
          <a:prstGeom prst="line">
            <a:avLst/>
          </a:prstGeom>
          <a:ln w="158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角丸四角形 45">
            <a:extLst>
              <a:ext uri="{FF2B5EF4-FFF2-40B4-BE49-F238E27FC236}">
                <a16:creationId xmlns:a16="http://schemas.microsoft.com/office/drawing/2014/main" id="{B167592F-3BCB-1AE4-7C15-8C97BB38140A}"/>
              </a:ext>
            </a:extLst>
          </p:cNvPr>
          <p:cNvSpPr/>
          <p:nvPr/>
        </p:nvSpPr>
        <p:spPr>
          <a:xfrm>
            <a:off x="3198205" y="1610228"/>
            <a:ext cx="1983382" cy="807490"/>
          </a:xfrm>
          <a:prstGeom prst="roundRect">
            <a:avLst>
              <a:gd name="adj" fmla="val 10631"/>
            </a:avLst>
          </a:prstGeom>
          <a:solidFill>
            <a:schemeClr val="accent4">
              <a:lumMod val="20000"/>
              <a:lumOff val="80000"/>
            </a:schemeClr>
          </a:solidFill>
          <a:ln w="15875">
            <a:solidFill>
              <a:schemeClr val="accent3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VIOS#1</a:t>
            </a: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47" name="角丸四角形 46">
            <a:extLst>
              <a:ext uri="{FF2B5EF4-FFF2-40B4-BE49-F238E27FC236}">
                <a16:creationId xmlns:a16="http://schemas.microsoft.com/office/drawing/2014/main" id="{49ADA69D-2FD0-D7A6-06AD-E8713EAA7356}"/>
              </a:ext>
            </a:extLst>
          </p:cNvPr>
          <p:cNvSpPr/>
          <p:nvPr/>
        </p:nvSpPr>
        <p:spPr>
          <a:xfrm>
            <a:off x="6554693" y="1619338"/>
            <a:ext cx="2090094" cy="807490"/>
          </a:xfrm>
          <a:prstGeom prst="roundRect">
            <a:avLst>
              <a:gd name="adj" fmla="val 10631"/>
            </a:avLst>
          </a:prstGeom>
          <a:solidFill>
            <a:schemeClr val="accent4">
              <a:lumMod val="20000"/>
              <a:lumOff val="80000"/>
            </a:schemeClr>
          </a:solidFill>
          <a:ln w="15875">
            <a:solidFill>
              <a:schemeClr val="accent3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VIOS#2</a:t>
            </a: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48" name="角丸四角形 47">
            <a:extLst>
              <a:ext uri="{FF2B5EF4-FFF2-40B4-BE49-F238E27FC236}">
                <a16:creationId xmlns:a16="http://schemas.microsoft.com/office/drawing/2014/main" id="{3EB31828-3B2B-DFCC-521F-66774148104D}"/>
              </a:ext>
            </a:extLst>
          </p:cNvPr>
          <p:cNvSpPr/>
          <p:nvPr/>
        </p:nvSpPr>
        <p:spPr>
          <a:xfrm>
            <a:off x="6667985" y="1971415"/>
            <a:ext cx="816006" cy="395290"/>
          </a:xfrm>
          <a:prstGeom prst="roundRect">
            <a:avLst>
              <a:gd name="adj" fmla="val 10631"/>
            </a:avLst>
          </a:prstGeom>
          <a:solidFill>
            <a:schemeClr val="bg1"/>
          </a:solidFill>
          <a:ln w="15875">
            <a:solidFill>
              <a:schemeClr val="accent3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rgbClr val="FF0000"/>
                </a:solidFill>
              </a:rPr>
              <a:t>fcs0 </a:t>
            </a:r>
          </a:p>
        </p:txBody>
      </p:sp>
      <p:sp>
        <p:nvSpPr>
          <p:cNvPr id="49" name="角丸四角形 48">
            <a:extLst>
              <a:ext uri="{FF2B5EF4-FFF2-40B4-BE49-F238E27FC236}">
                <a16:creationId xmlns:a16="http://schemas.microsoft.com/office/drawing/2014/main" id="{41405D49-7C0F-E428-B581-D0A363D1EB21}"/>
              </a:ext>
            </a:extLst>
          </p:cNvPr>
          <p:cNvSpPr/>
          <p:nvPr/>
        </p:nvSpPr>
        <p:spPr>
          <a:xfrm>
            <a:off x="3242928" y="1971415"/>
            <a:ext cx="816006" cy="395290"/>
          </a:xfrm>
          <a:prstGeom prst="roundRect">
            <a:avLst>
              <a:gd name="adj" fmla="val 10631"/>
            </a:avLst>
          </a:prstGeom>
          <a:solidFill>
            <a:schemeClr val="bg1"/>
          </a:solidFill>
          <a:ln w="15875">
            <a:solidFill>
              <a:schemeClr val="accent3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rgbClr val="FF0000"/>
                </a:solidFill>
              </a:rPr>
              <a:t>fcs0 </a:t>
            </a:r>
          </a:p>
        </p:txBody>
      </p:sp>
      <p:sp>
        <p:nvSpPr>
          <p:cNvPr id="50" name="角丸四角形 49">
            <a:extLst>
              <a:ext uri="{FF2B5EF4-FFF2-40B4-BE49-F238E27FC236}">
                <a16:creationId xmlns:a16="http://schemas.microsoft.com/office/drawing/2014/main" id="{08FD9E19-52D8-2624-9C97-1C9FCE078EC0}"/>
              </a:ext>
            </a:extLst>
          </p:cNvPr>
          <p:cNvSpPr/>
          <p:nvPr/>
        </p:nvSpPr>
        <p:spPr>
          <a:xfrm>
            <a:off x="7672944" y="1953756"/>
            <a:ext cx="816006" cy="395290"/>
          </a:xfrm>
          <a:prstGeom prst="roundRect">
            <a:avLst>
              <a:gd name="adj" fmla="val 10631"/>
            </a:avLst>
          </a:prstGeom>
          <a:solidFill>
            <a:schemeClr val="bg1"/>
          </a:solidFill>
          <a:ln w="15875">
            <a:solidFill>
              <a:schemeClr val="accent3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accent4"/>
                </a:solidFill>
              </a:rPr>
              <a:t>fcs2 </a:t>
            </a:r>
          </a:p>
        </p:txBody>
      </p:sp>
      <p:sp>
        <p:nvSpPr>
          <p:cNvPr id="51" name="角丸四角形 50">
            <a:extLst>
              <a:ext uri="{FF2B5EF4-FFF2-40B4-BE49-F238E27FC236}">
                <a16:creationId xmlns:a16="http://schemas.microsoft.com/office/drawing/2014/main" id="{75DE4B67-95B3-9B29-9166-DD3F81D073EE}"/>
              </a:ext>
            </a:extLst>
          </p:cNvPr>
          <p:cNvSpPr/>
          <p:nvPr/>
        </p:nvSpPr>
        <p:spPr>
          <a:xfrm>
            <a:off x="4284948" y="1971415"/>
            <a:ext cx="816006" cy="395290"/>
          </a:xfrm>
          <a:prstGeom prst="roundRect">
            <a:avLst>
              <a:gd name="adj" fmla="val 10631"/>
            </a:avLst>
          </a:prstGeom>
          <a:solidFill>
            <a:schemeClr val="bg1"/>
          </a:solidFill>
          <a:ln w="15875">
            <a:solidFill>
              <a:schemeClr val="accent3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accent4"/>
                </a:solidFill>
              </a:rPr>
              <a:t>fcs2 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DD08AE0C-B940-73CD-24AE-DCE660E1CA1F}"/>
              </a:ext>
            </a:extLst>
          </p:cNvPr>
          <p:cNvCxnSpPr>
            <a:cxnSpLocks/>
            <a:endCxn id="48" idx="2"/>
          </p:cNvCxnSpPr>
          <p:nvPr/>
        </p:nvCxnSpPr>
        <p:spPr>
          <a:xfrm flipV="1">
            <a:off x="6770236" y="2366705"/>
            <a:ext cx="305752" cy="451233"/>
          </a:xfrm>
          <a:prstGeom prst="line">
            <a:avLst/>
          </a:prstGeom>
          <a:ln w="15875"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2BC2A65F-C158-5945-2046-F1783266A09B}"/>
              </a:ext>
            </a:extLst>
          </p:cNvPr>
          <p:cNvCxnSpPr>
            <a:cxnSpLocks/>
            <a:stCxn id="4" idx="2"/>
            <a:endCxn id="49" idx="0"/>
          </p:cNvCxnSpPr>
          <p:nvPr/>
        </p:nvCxnSpPr>
        <p:spPr>
          <a:xfrm flipH="1">
            <a:off x="3650931" y="1287025"/>
            <a:ext cx="2274510" cy="684390"/>
          </a:xfrm>
          <a:prstGeom prst="line">
            <a:avLst/>
          </a:prstGeom>
          <a:ln w="15875"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F0BC7C9F-AB97-FF05-8244-7E9399B30738}"/>
              </a:ext>
            </a:extLst>
          </p:cNvPr>
          <p:cNvCxnSpPr>
            <a:cxnSpLocks/>
            <a:stCxn id="4" idx="2"/>
            <a:endCxn id="50" idx="0"/>
          </p:cNvCxnSpPr>
          <p:nvPr/>
        </p:nvCxnSpPr>
        <p:spPr>
          <a:xfrm>
            <a:off x="5925441" y="1287025"/>
            <a:ext cx="2155506" cy="666731"/>
          </a:xfrm>
          <a:prstGeom prst="line">
            <a:avLst/>
          </a:prstGeom>
          <a:ln w="15875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C8990A11-8345-2DFA-710B-AB9AFFEE4178}"/>
              </a:ext>
            </a:extLst>
          </p:cNvPr>
          <p:cNvCxnSpPr>
            <a:cxnSpLocks/>
            <a:stCxn id="4" idx="2"/>
            <a:endCxn id="51" idx="0"/>
          </p:cNvCxnSpPr>
          <p:nvPr/>
        </p:nvCxnSpPr>
        <p:spPr>
          <a:xfrm flipH="1">
            <a:off x="4692951" y="1287025"/>
            <a:ext cx="1232490" cy="684390"/>
          </a:xfrm>
          <a:prstGeom prst="line">
            <a:avLst/>
          </a:prstGeom>
          <a:ln w="15875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E46689C2-AD84-B795-5883-D17CCA3F79F9}"/>
              </a:ext>
            </a:extLst>
          </p:cNvPr>
          <p:cNvCxnSpPr>
            <a:cxnSpLocks/>
            <a:stCxn id="51" idx="2"/>
          </p:cNvCxnSpPr>
          <p:nvPr/>
        </p:nvCxnSpPr>
        <p:spPr>
          <a:xfrm>
            <a:off x="4692951" y="2366705"/>
            <a:ext cx="86999" cy="471756"/>
          </a:xfrm>
          <a:prstGeom prst="line">
            <a:avLst/>
          </a:prstGeom>
          <a:ln w="15875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3B74B096-C53A-5841-0E2E-198FCD78663C}"/>
              </a:ext>
            </a:extLst>
          </p:cNvPr>
          <p:cNvCxnSpPr>
            <a:cxnSpLocks/>
            <a:stCxn id="7" idx="0"/>
            <a:endCxn id="50" idx="2"/>
          </p:cNvCxnSpPr>
          <p:nvPr/>
        </p:nvCxnSpPr>
        <p:spPr>
          <a:xfrm flipH="1" flipV="1">
            <a:off x="8080947" y="2349046"/>
            <a:ext cx="1682063" cy="427879"/>
          </a:xfrm>
          <a:prstGeom prst="line">
            <a:avLst/>
          </a:prstGeom>
          <a:ln w="15875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680DCA2B-C254-CA26-3096-55B8F3E4D3BA}"/>
              </a:ext>
            </a:extLst>
          </p:cNvPr>
          <p:cNvSpPr txBox="1"/>
          <p:nvPr/>
        </p:nvSpPr>
        <p:spPr>
          <a:xfrm>
            <a:off x="44808" y="79057"/>
            <a:ext cx="9073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/>
              <a:t>Successful VM deployment setting: each 2 fcsX in each SVC VIOS host</a:t>
            </a:r>
            <a:endParaRPr kumimoji="1" lang="ja-JP" altLang="en-US" sz="2000" b="1"/>
          </a:p>
        </p:txBody>
      </p:sp>
      <p:sp>
        <p:nvSpPr>
          <p:cNvPr id="35" name="角丸四角形 34">
            <a:extLst>
              <a:ext uri="{FF2B5EF4-FFF2-40B4-BE49-F238E27FC236}">
                <a16:creationId xmlns:a16="http://schemas.microsoft.com/office/drawing/2014/main" id="{72843031-AE7A-03C2-5EA7-A26C5E330241}"/>
              </a:ext>
            </a:extLst>
          </p:cNvPr>
          <p:cNvSpPr/>
          <p:nvPr/>
        </p:nvSpPr>
        <p:spPr>
          <a:xfrm>
            <a:off x="3517771" y="2812137"/>
            <a:ext cx="2126639" cy="24669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/>
              <a:t>SAN switch</a:t>
            </a:r>
            <a:endParaRPr kumimoji="1" lang="ja-JP" altLang="en-US" sz="1200"/>
          </a:p>
        </p:txBody>
      </p:sp>
      <p:sp>
        <p:nvSpPr>
          <p:cNvPr id="37" name="角丸四角形 36">
            <a:extLst>
              <a:ext uri="{FF2B5EF4-FFF2-40B4-BE49-F238E27FC236}">
                <a16:creationId xmlns:a16="http://schemas.microsoft.com/office/drawing/2014/main" id="{4F1A6A92-4A6A-32FD-4E68-C0781D46A050}"/>
              </a:ext>
            </a:extLst>
          </p:cNvPr>
          <p:cNvSpPr/>
          <p:nvPr/>
        </p:nvSpPr>
        <p:spPr>
          <a:xfrm>
            <a:off x="6037672" y="2813008"/>
            <a:ext cx="2043276" cy="24669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/>
              <a:t>SAN switch</a:t>
            </a:r>
            <a:endParaRPr kumimoji="1" lang="ja-JP" altLang="en-US" sz="1200"/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FDB268E9-9BE4-FE78-A64D-A6AE3D0B01B4}"/>
              </a:ext>
            </a:extLst>
          </p:cNvPr>
          <p:cNvGrpSpPr/>
          <p:nvPr/>
        </p:nvGrpSpPr>
        <p:grpSpPr>
          <a:xfrm>
            <a:off x="3910892" y="4302569"/>
            <a:ext cx="1023304" cy="522991"/>
            <a:chOff x="2368654" y="815090"/>
            <a:chExt cx="1027676" cy="546101"/>
          </a:xfrm>
        </p:grpSpPr>
        <p:sp>
          <p:nvSpPr>
            <p:cNvPr id="11" name="Freeform 115">
              <a:extLst>
                <a:ext uri="{FF2B5EF4-FFF2-40B4-BE49-F238E27FC236}">
                  <a16:creationId xmlns:a16="http://schemas.microsoft.com/office/drawing/2014/main" id="{770780E8-6B77-05CB-A427-BC19F77A7F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8654" y="872563"/>
              <a:ext cx="1027676" cy="488628"/>
            </a:xfrm>
            <a:custGeom>
              <a:avLst/>
              <a:gdLst>
                <a:gd name="T0" fmla="*/ 0 w 266"/>
                <a:gd name="T1" fmla="*/ 0 h 328"/>
                <a:gd name="T2" fmla="*/ 0 w 266"/>
                <a:gd name="T3" fmla="*/ 264 h 328"/>
                <a:gd name="T4" fmla="*/ 2 w 266"/>
                <a:gd name="T5" fmla="*/ 264 h 328"/>
                <a:gd name="T6" fmla="*/ 10 w 266"/>
                <a:gd name="T7" fmla="*/ 284 h 328"/>
                <a:gd name="T8" fmla="*/ 28 w 266"/>
                <a:gd name="T9" fmla="*/ 302 h 328"/>
                <a:gd name="T10" fmla="*/ 58 w 266"/>
                <a:gd name="T11" fmla="*/ 316 h 328"/>
                <a:gd name="T12" fmla="*/ 92 w 266"/>
                <a:gd name="T13" fmla="*/ 324 h 328"/>
                <a:gd name="T14" fmla="*/ 134 w 266"/>
                <a:gd name="T15" fmla="*/ 328 h 328"/>
                <a:gd name="T16" fmla="*/ 174 w 266"/>
                <a:gd name="T17" fmla="*/ 324 h 328"/>
                <a:gd name="T18" fmla="*/ 210 w 266"/>
                <a:gd name="T19" fmla="*/ 316 h 328"/>
                <a:gd name="T20" fmla="*/ 238 w 266"/>
                <a:gd name="T21" fmla="*/ 302 h 328"/>
                <a:gd name="T22" fmla="*/ 256 w 266"/>
                <a:gd name="T23" fmla="*/ 284 h 328"/>
                <a:gd name="T24" fmla="*/ 266 w 266"/>
                <a:gd name="T25" fmla="*/ 264 h 328"/>
                <a:gd name="T26" fmla="*/ 266 w 266"/>
                <a:gd name="T27" fmla="*/ 264 h 328"/>
                <a:gd name="T28" fmla="*/ 266 w 266"/>
                <a:gd name="T29" fmla="*/ 0 h 328"/>
                <a:gd name="T30" fmla="*/ 0 w 266"/>
                <a:gd name="T31" fmla="*/ 0 h 32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66" h="328">
                  <a:moveTo>
                    <a:pt x="0" y="0"/>
                  </a:moveTo>
                  <a:lnTo>
                    <a:pt x="0" y="264"/>
                  </a:lnTo>
                  <a:lnTo>
                    <a:pt x="2" y="264"/>
                  </a:lnTo>
                  <a:lnTo>
                    <a:pt x="10" y="284"/>
                  </a:lnTo>
                  <a:lnTo>
                    <a:pt x="28" y="302"/>
                  </a:lnTo>
                  <a:lnTo>
                    <a:pt x="58" y="316"/>
                  </a:lnTo>
                  <a:lnTo>
                    <a:pt x="92" y="324"/>
                  </a:lnTo>
                  <a:lnTo>
                    <a:pt x="134" y="328"/>
                  </a:lnTo>
                  <a:lnTo>
                    <a:pt x="174" y="324"/>
                  </a:lnTo>
                  <a:lnTo>
                    <a:pt x="210" y="316"/>
                  </a:lnTo>
                  <a:lnTo>
                    <a:pt x="238" y="302"/>
                  </a:lnTo>
                  <a:lnTo>
                    <a:pt x="256" y="284"/>
                  </a:lnTo>
                  <a:lnTo>
                    <a:pt x="266" y="264"/>
                  </a:lnTo>
                  <a:lnTo>
                    <a:pt x="26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50000">
                  <a:schemeClr val="accent2">
                    <a:lumMod val="20000"/>
                    <a:lumOff val="8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0" scaled="1"/>
            </a:gradFill>
            <a:ln>
              <a:noFill/>
            </a:ln>
          </p:spPr>
          <p:txBody>
            <a:bodyPr wrap="square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ja-JP" sz="1600" dirty="0"/>
                <a:t>rootvg</a:t>
              </a:r>
              <a:endParaRPr lang="ja-JP" altLang="en-US" sz="1600"/>
            </a:p>
          </p:txBody>
        </p:sp>
        <p:sp>
          <p:nvSpPr>
            <p:cNvPr id="13" name="Freeform 116">
              <a:extLst>
                <a:ext uri="{FF2B5EF4-FFF2-40B4-BE49-F238E27FC236}">
                  <a16:creationId xmlns:a16="http://schemas.microsoft.com/office/drawing/2014/main" id="{1993F16F-600D-98EC-E85E-2A232F4FE3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1354" y="815090"/>
              <a:ext cx="1003300" cy="139700"/>
            </a:xfrm>
            <a:custGeom>
              <a:avLst/>
              <a:gdLst>
                <a:gd name="T0" fmla="*/ 266 w 266"/>
                <a:gd name="T1" fmla="*/ 68 h 134"/>
                <a:gd name="T2" fmla="*/ 258 w 266"/>
                <a:gd name="T3" fmla="*/ 88 h 134"/>
                <a:gd name="T4" fmla="*/ 240 w 266"/>
                <a:gd name="T5" fmla="*/ 106 h 134"/>
                <a:gd name="T6" fmla="*/ 212 w 266"/>
                <a:gd name="T7" fmla="*/ 120 h 134"/>
                <a:gd name="T8" fmla="*/ 174 w 266"/>
                <a:gd name="T9" fmla="*/ 130 h 134"/>
                <a:gd name="T10" fmla="*/ 134 w 266"/>
                <a:gd name="T11" fmla="*/ 134 h 134"/>
                <a:gd name="T12" fmla="*/ 92 w 266"/>
                <a:gd name="T13" fmla="*/ 130 h 134"/>
                <a:gd name="T14" fmla="*/ 54 w 266"/>
                <a:gd name="T15" fmla="*/ 120 h 134"/>
                <a:gd name="T16" fmla="*/ 26 w 266"/>
                <a:gd name="T17" fmla="*/ 106 h 134"/>
                <a:gd name="T18" fmla="*/ 8 w 266"/>
                <a:gd name="T19" fmla="*/ 88 h 134"/>
                <a:gd name="T20" fmla="*/ 0 w 266"/>
                <a:gd name="T21" fmla="*/ 68 h 134"/>
                <a:gd name="T22" fmla="*/ 8 w 266"/>
                <a:gd name="T23" fmla="*/ 46 h 134"/>
                <a:gd name="T24" fmla="*/ 26 w 266"/>
                <a:gd name="T25" fmla="*/ 28 h 134"/>
                <a:gd name="T26" fmla="*/ 54 w 266"/>
                <a:gd name="T27" fmla="*/ 14 h 134"/>
                <a:gd name="T28" fmla="*/ 92 w 266"/>
                <a:gd name="T29" fmla="*/ 4 h 134"/>
                <a:gd name="T30" fmla="*/ 134 w 266"/>
                <a:gd name="T31" fmla="*/ 0 h 134"/>
                <a:gd name="T32" fmla="*/ 174 w 266"/>
                <a:gd name="T33" fmla="*/ 4 h 134"/>
                <a:gd name="T34" fmla="*/ 212 w 266"/>
                <a:gd name="T35" fmla="*/ 14 h 134"/>
                <a:gd name="T36" fmla="*/ 240 w 266"/>
                <a:gd name="T37" fmla="*/ 28 h 134"/>
                <a:gd name="T38" fmla="*/ 258 w 266"/>
                <a:gd name="T39" fmla="*/ 46 h 134"/>
                <a:gd name="T40" fmla="*/ 266 w 266"/>
                <a:gd name="T41" fmla="*/ 68 h 1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66" h="134">
                  <a:moveTo>
                    <a:pt x="266" y="68"/>
                  </a:moveTo>
                  <a:lnTo>
                    <a:pt x="258" y="88"/>
                  </a:lnTo>
                  <a:lnTo>
                    <a:pt x="240" y="106"/>
                  </a:lnTo>
                  <a:lnTo>
                    <a:pt x="212" y="120"/>
                  </a:lnTo>
                  <a:lnTo>
                    <a:pt x="174" y="130"/>
                  </a:lnTo>
                  <a:lnTo>
                    <a:pt x="134" y="134"/>
                  </a:lnTo>
                  <a:lnTo>
                    <a:pt x="92" y="130"/>
                  </a:lnTo>
                  <a:lnTo>
                    <a:pt x="54" y="120"/>
                  </a:lnTo>
                  <a:lnTo>
                    <a:pt x="26" y="106"/>
                  </a:lnTo>
                  <a:lnTo>
                    <a:pt x="8" y="88"/>
                  </a:lnTo>
                  <a:lnTo>
                    <a:pt x="0" y="68"/>
                  </a:lnTo>
                  <a:lnTo>
                    <a:pt x="8" y="46"/>
                  </a:lnTo>
                  <a:lnTo>
                    <a:pt x="26" y="28"/>
                  </a:lnTo>
                  <a:lnTo>
                    <a:pt x="54" y="14"/>
                  </a:lnTo>
                  <a:lnTo>
                    <a:pt x="92" y="4"/>
                  </a:lnTo>
                  <a:lnTo>
                    <a:pt x="134" y="0"/>
                  </a:lnTo>
                  <a:lnTo>
                    <a:pt x="174" y="4"/>
                  </a:lnTo>
                  <a:lnTo>
                    <a:pt x="212" y="14"/>
                  </a:lnTo>
                  <a:lnTo>
                    <a:pt x="240" y="28"/>
                  </a:lnTo>
                  <a:lnTo>
                    <a:pt x="258" y="46"/>
                  </a:lnTo>
                  <a:lnTo>
                    <a:pt x="266" y="6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32BAD8D2-7CB6-9604-738A-1588B9E812C2}"/>
              </a:ext>
            </a:extLst>
          </p:cNvPr>
          <p:cNvGrpSpPr/>
          <p:nvPr/>
        </p:nvGrpSpPr>
        <p:grpSpPr>
          <a:xfrm>
            <a:off x="6998967" y="4306516"/>
            <a:ext cx="1027676" cy="522991"/>
            <a:chOff x="5160988" y="776990"/>
            <a:chExt cx="1027676" cy="546101"/>
          </a:xfrm>
        </p:grpSpPr>
        <p:sp>
          <p:nvSpPr>
            <p:cNvPr id="15" name="Freeform 115">
              <a:extLst>
                <a:ext uri="{FF2B5EF4-FFF2-40B4-BE49-F238E27FC236}">
                  <a16:creationId xmlns:a16="http://schemas.microsoft.com/office/drawing/2014/main" id="{9D1E7F2F-5442-7E26-7A52-4350ECD6EBD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0988" y="834463"/>
              <a:ext cx="1027676" cy="488628"/>
            </a:xfrm>
            <a:custGeom>
              <a:avLst/>
              <a:gdLst>
                <a:gd name="T0" fmla="*/ 0 w 266"/>
                <a:gd name="T1" fmla="*/ 0 h 328"/>
                <a:gd name="T2" fmla="*/ 0 w 266"/>
                <a:gd name="T3" fmla="*/ 264 h 328"/>
                <a:gd name="T4" fmla="*/ 2 w 266"/>
                <a:gd name="T5" fmla="*/ 264 h 328"/>
                <a:gd name="T6" fmla="*/ 10 w 266"/>
                <a:gd name="T7" fmla="*/ 284 h 328"/>
                <a:gd name="T8" fmla="*/ 28 w 266"/>
                <a:gd name="T9" fmla="*/ 302 h 328"/>
                <a:gd name="T10" fmla="*/ 58 w 266"/>
                <a:gd name="T11" fmla="*/ 316 h 328"/>
                <a:gd name="T12" fmla="*/ 92 w 266"/>
                <a:gd name="T13" fmla="*/ 324 h 328"/>
                <a:gd name="T14" fmla="*/ 134 w 266"/>
                <a:gd name="T15" fmla="*/ 328 h 328"/>
                <a:gd name="T16" fmla="*/ 174 w 266"/>
                <a:gd name="T17" fmla="*/ 324 h 328"/>
                <a:gd name="T18" fmla="*/ 210 w 266"/>
                <a:gd name="T19" fmla="*/ 316 h 328"/>
                <a:gd name="T20" fmla="*/ 238 w 266"/>
                <a:gd name="T21" fmla="*/ 302 h 328"/>
                <a:gd name="T22" fmla="*/ 256 w 266"/>
                <a:gd name="T23" fmla="*/ 284 h 328"/>
                <a:gd name="T24" fmla="*/ 266 w 266"/>
                <a:gd name="T25" fmla="*/ 264 h 328"/>
                <a:gd name="T26" fmla="*/ 266 w 266"/>
                <a:gd name="T27" fmla="*/ 264 h 328"/>
                <a:gd name="T28" fmla="*/ 266 w 266"/>
                <a:gd name="T29" fmla="*/ 0 h 328"/>
                <a:gd name="T30" fmla="*/ 0 w 266"/>
                <a:gd name="T31" fmla="*/ 0 h 32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66" h="328">
                  <a:moveTo>
                    <a:pt x="0" y="0"/>
                  </a:moveTo>
                  <a:lnTo>
                    <a:pt x="0" y="264"/>
                  </a:lnTo>
                  <a:lnTo>
                    <a:pt x="2" y="264"/>
                  </a:lnTo>
                  <a:lnTo>
                    <a:pt x="10" y="284"/>
                  </a:lnTo>
                  <a:lnTo>
                    <a:pt x="28" y="302"/>
                  </a:lnTo>
                  <a:lnTo>
                    <a:pt x="58" y="316"/>
                  </a:lnTo>
                  <a:lnTo>
                    <a:pt x="92" y="324"/>
                  </a:lnTo>
                  <a:lnTo>
                    <a:pt x="134" y="328"/>
                  </a:lnTo>
                  <a:lnTo>
                    <a:pt x="174" y="324"/>
                  </a:lnTo>
                  <a:lnTo>
                    <a:pt x="210" y="316"/>
                  </a:lnTo>
                  <a:lnTo>
                    <a:pt x="238" y="302"/>
                  </a:lnTo>
                  <a:lnTo>
                    <a:pt x="256" y="284"/>
                  </a:lnTo>
                  <a:lnTo>
                    <a:pt x="266" y="264"/>
                  </a:lnTo>
                  <a:lnTo>
                    <a:pt x="26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50000">
                  <a:schemeClr val="accent2">
                    <a:lumMod val="20000"/>
                    <a:lumOff val="8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0" scaled="1"/>
            </a:gradFill>
            <a:ln>
              <a:noFill/>
            </a:ln>
          </p:spPr>
          <p:txBody>
            <a:bodyPr wrap="square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ja-JP" sz="1600" dirty="0"/>
                <a:t>rootvg</a:t>
              </a:r>
              <a:endParaRPr lang="ja-JP" altLang="en-US" sz="1600"/>
            </a:p>
          </p:txBody>
        </p:sp>
        <p:sp>
          <p:nvSpPr>
            <p:cNvPr id="17" name="Freeform 116">
              <a:extLst>
                <a:ext uri="{FF2B5EF4-FFF2-40B4-BE49-F238E27FC236}">
                  <a16:creationId xmlns:a16="http://schemas.microsoft.com/office/drawing/2014/main" id="{1C784D6B-2826-DBD9-23AD-E3EF72224A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3688" y="776990"/>
              <a:ext cx="1003300" cy="139700"/>
            </a:xfrm>
            <a:custGeom>
              <a:avLst/>
              <a:gdLst>
                <a:gd name="T0" fmla="*/ 266 w 266"/>
                <a:gd name="T1" fmla="*/ 68 h 134"/>
                <a:gd name="T2" fmla="*/ 258 w 266"/>
                <a:gd name="T3" fmla="*/ 88 h 134"/>
                <a:gd name="T4" fmla="*/ 240 w 266"/>
                <a:gd name="T5" fmla="*/ 106 h 134"/>
                <a:gd name="T6" fmla="*/ 212 w 266"/>
                <a:gd name="T7" fmla="*/ 120 h 134"/>
                <a:gd name="T8" fmla="*/ 174 w 266"/>
                <a:gd name="T9" fmla="*/ 130 h 134"/>
                <a:gd name="T10" fmla="*/ 134 w 266"/>
                <a:gd name="T11" fmla="*/ 134 h 134"/>
                <a:gd name="T12" fmla="*/ 92 w 266"/>
                <a:gd name="T13" fmla="*/ 130 h 134"/>
                <a:gd name="T14" fmla="*/ 54 w 266"/>
                <a:gd name="T15" fmla="*/ 120 h 134"/>
                <a:gd name="T16" fmla="*/ 26 w 266"/>
                <a:gd name="T17" fmla="*/ 106 h 134"/>
                <a:gd name="T18" fmla="*/ 8 w 266"/>
                <a:gd name="T19" fmla="*/ 88 h 134"/>
                <a:gd name="T20" fmla="*/ 0 w 266"/>
                <a:gd name="T21" fmla="*/ 68 h 134"/>
                <a:gd name="T22" fmla="*/ 8 w 266"/>
                <a:gd name="T23" fmla="*/ 46 h 134"/>
                <a:gd name="T24" fmla="*/ 26 w 266"/>
                <a:gd name="T25" fmla="*/ 28 h 134"/>
                <a:gd name="T26" fmla="*/ 54 w 266"/>
                <a:gd name="T27" fmla="*/ 14 h 134"/>
                <a:gd name="T28" fmla="*/ 92 w 266"/>
                <a:gd name="T29" fmla="*/ 4 h 134"/>
                <a:gd name="T30" fmla="*/ 134 w 266"/>
                <a:gd name="T31" fmla="*/ 0 h 134"/>
                <a:gd name="T32" fmla="*/ 174 w 266"/>
                <a:gd name="T33" fmla="*/ 4 h 134"/>
                <a:gd name="T34" fmla="*/ 212 w 266"/>
                <a:gd name="T35" fmla="*/ 14 h 134"/>
                <a:gd name="T36" fmla="*/ 240 w 266"/>
                <a:gd name="T37" fmla="*/ 28 h 134"/>
                <a:gd name="T38" fmla="*/ 258 w 266"/>
                <a:gd name="T39" fmla="*/ 46 h 134"/>
                <a:gd name="T40" fmla="*/ 266 w 266"/>
                <a:gd name="T41" fmla="*/ 68 h 1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66" h="134">
                  <a:moveTo>
                    <a:pt x="266" y="68"/>
                  </a:moveTo>
                  <a:lnTo>
                    <a:pt x="258" y="88"/>
                  </a:lnTo>
                  <a:lnTo>
                    <a:pt x="240" y="106"/>
                  </a:lnTo>
                  <a:lnTo>
                    <a:pt x="212" y="120"/>
                  </a:lnTo>
                  <a:lnTo>
                    <a:pt x="174" y="130"/>
                  </a:lnTo>
                  <a:lnTo>
                    <a:pt x="134" y="134"/>
                  </a:lnTo>
                  <a:lnTo>
                    <a:pt x="92" y="130"/>
                  </a:lnTo>
                  <a:lnTo>
                    <a:pt x="54" y="120"/>
                  </a:lnTo>
                  <a:lnTo>
                    <a:pt x="26" y="106"/>
                  </a:lnTo>
                  <a:lnTo>
                    <a:pt x="8" y="88"/>
                  </a:lnTo>
                  <a:lnTo>
                    <a:pt x="0" y="68"/>
                  </a:lnTo>
                  <a:lnTo>
                    <a:pt x="8" y="46"/>
                  </a:lnTo>
                  <a:lnTo>
                    <a:pt x="26" y="28"/>
                  </a:lnTo>
                  <a:lnTo>
                    <a:pt x="54" y="14"/>
                  </a:lnTo>
                  <a:lnTo>
                    <a:pt x="92" y="4"/>
                  </a:lnTo>
                  <a:lnTo>
                    <a:pt x="134" y="0"/>
                  </a:lnTo>
                  <a:lnTo>
                    <a:pt x="174" y="4"/>
                  </a:lnTo>
                  <a:lnTo>
                    <a:pt x="212" y="14"/>
                  </a:lnTo>
                  <a:lnTo>
                    <a:pt x="240" y="28"/>
                  </a:lnTo>
                  <a:lnTo>
                    <a:pt x="258" y="46"/>
                  </a:lnTo>
                  <a:lnTo>
                    <a:pt x="266" y="6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</p:grpSp>
      <p:sp>
        <p:nvSpPr>
          <p:cNvPr id="20" name="角丸四角形 19">
            <a:extLst>
              <a:ext uri="{FF2B5EF4-FFF2-40B4-BE49-F238E27FC236}">
                <a16:creationId xmlns:a16="http://schemas.microsoft.com/office/drawing/2014/main" id="{56CF1774-273B-D041-52F7-48FDFA486E63}"/>
              </a:ext>
            </a:extLst>
          </p:cNvPr>
          <p:cNvSpPr/>
          <p:nvPr/>
        </p:nvSpPr>
        <p:spPr>
          <a:xfrm>
            <a:off x="6200962" y="3769485"/>
            <a:ext cx="2531516" cy="3021874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角丸四角形 20">
            <a:extLst>
              <a:ext uri="{FF2B5EF4-FFF2-40B4-BE49-F238E27FC236}">
                <a16:creationId xmlns:a16="http://schemas.microsoft.com/office/drawing/2014/main" id="{92114690-A21C-4892-95A7-E3C51DBCE035}"/>
              </a:ext>
            </a:extLst>
          </p:cNvPr>
          <p:cNvSpPr/>
          <p:nvPr/>
        </p:nvSpPr>
        <p:spPr>
          <a:xfrm>
            <a:off x="3042319" y="3786087"/>
            <a:ext cx="2653167" cy="295376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9E3ADAC-FEE7-450D-963D-214433CBB32A}"/>
              </a:ext>
            </a:extLst>
          </p:cNvPr>
          <p:cNvSpPr txBox="1"/>
          <p:nvPr/>
        </p:nvSpPr>
        <p:spPr>
          <a:xfrm>
            <a:off x="4119192" y="6390029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SVC 1</a:t>
            </a:r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5443E32-5AE3-CCEF-9640-92F1CEC70D81}"/>
              </a:ext>
            </a:extLst>
          </p:cNvPr>
          <p:cNvSpPr txBox="1"/>
          <p:nvPr/>
        </p:nvSpPr>
        <p:spPr>
          <a:xfrm>
            <a:off x="7217709" y="6370515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SVC 2 </a:t>
            </a:r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5460558-15E3-C6D0-E30F-E50AD38ADA6A}"/>
              </a:ext>
            </a:extLst>
          </p:cNvPr>
          <p:cNvSpPr txBox="1"/>
          <p:nvPr/>
        </p:nvSpPr>
        <p:spPr>
          <a:xfrm>
            <a:off x="3182205" y="4880601"/>
            <a:ext cx="223715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b="1" dirty="0"/>
              <a:t>host configuration: </a:t>
            </a:r>
          </a:p>
          <a:p>
            <a:r>
              <a:rPr kumimoji="1" lang="en-US" altLang="ja-JP" sz="800" b="1" dirty="0"/>
              <a:t>SVC1 host :  VIOS#1 (port mapping)</a:t>
            </a:r>
          </a:p>
          <a:p>
            <a:r>
              <a:rPr lang="ja-JP" altLang="en-US" sz="800" b="1">
                <a:solidFill>
                  <a:schemeClr val="accent6"/>
                </a:solidFill>
              </a:rPr>
              <a:t>　</a:t>
            </a:r>
            <a:r>
              <a:rPr lang="en-US" altLang="ja-JP" sz="800" b="1" dirty="0">
                <a:solidFill>
                  <a:schemeClr val="accent6"/>
                </a:solidFill>
              </a:rPr>
              <a:t>primary </a:t>
            </a:r>
            <a:r>
              <a:rPr kumimoji="1" lang="en-US" altLang="ja-JP" sz="800" b="1" dirty="0">
                <a:solidFill>
                  <a:schemeClr val="accent6"/>
                </a:solidFill>
              </a:rPr>
              <a:t>SVC node #port1</a:t>
            </a:r>
          </a:p>
          <a:p>
            <a:r>
              <a:rPr kumimoji="1" lang="ja-JP" altLang="en-US" sz="800" b="1">
                <a:solidFill>
                  <a:schemeClr val="accent6"/>
                </a:solidFill>
              </a:rPr>
              <a:t>　</a:t>
            </a:r>
            <a:r>
              <a:rPr lang="en-US" altLang="ja-JP" sz="800" b="1" dirty="0">
                <a:solidFill>
                  <a:schemeClr val="accent6"/>
                </a:solidFill>
              </a:rPr>
              <a:t>primary </a:t>
            </a:r>
            <a:r>
              <a:rPr kumimoji="1" lang="en-US" altLang="ja-JP" sz="800" b="1" dirty="0">
                <a:solidFill>
                  <a:schemeClr val="accent6"/>
                </a:solidFill>
              </a:rPr>
              <a:t>SVC node #port2</a:t>
            </a:r>
          </a:p>
          <a:p>
            <a:r>
              <a:rPr kumimoji="1" lang="ja-JP" altLang="en-US" sz="800" b="1">
                <a:solidFill>
                  <a:srgbClr val="FF0000"/>
                </a:solidFill>
              </a:rPr>
              <a:t>　</a:t>
            </a:r>
            <a:r>
              <a:rPr kumimoji="1" lang="en-US" altLang="ja-JP" sz="800" b="1" dirty="0">
                <a:solidFill>
                  <a:srgbClr val="FF0000"/>
                </a:solidFill>
              </a:rPr>
              <a:t>S1022 VIOS #1  fcs0</a:t>
            </a:r>
          </a:p>
          <a:p>
            <a:r>
              <a:rPr kumimoji="1" lang="ja-JP" altLang="en-US" sz="800" b="1">
                <a:solidFill>
                  <a:srgbClr val="FF0000"/>
                </a:solidFill>
              </a:rPr>
              <a:t>　</a:t>
            </a:r>
            <a:r>
              <a:rPr kumimoji="1" lang="en-US" altLang="ja-JP" sz="800" b="1" u="sng" dirty="0">
                <a:solidFill>
                  <a:srgbClr val="FF0000"/>
                </a:solidFill>
              </a:rPr>
              <a:t>S1022 VIOS #1  fcs2</a:t>
            </a:r>
          </a:p>
          <a:p>
            <a:endParaRPr kumimoji="1" lang="en-US" altLang="ja-JP" sz="800" b="1" dirty="0"/>
          </a:p>
          <a:p>
            <a:r>
              <a:rPr kumimoji="1" lang="en-US" altLang="ja-JP" sz="800" b="1" dirty="0"/>
              <a:t>SVC1 host : VIOS#2  (port mapping)</a:t>
            </a:r>
          </a:p>
          <a:p>
            <a:r>
              <a:rPr kumimoji="1" lang="ja-JP" altLang="en-US" sz="800" b="1">
                <a:solidFill>
                  <a:schemeClr val="accent6"/>
                </a:solidFill>
              </a:rPr>
              <a:t>　</a:t>
            </a:r>
            <a:r>
              <a:rPr lang="en-US" altLang="ja-JP" sz="800" b="1" dirty="0">
                <a:solidFill>
                  <a:schemeClr val="accent6"/>
                </a:solidFill>
              </a:rPr>
              <a:t>primary </a:t>
            </a:r>
            <a:r>
              <a:rPr kumimoji="1" lang="en-US" altLang="ja-JP" sz="800" b="1" dirty="0">
                <a:solidFill>
                  <a:schemeClr val="accent6"/>
                </a:solidFill>
              </a:rPr>
              <a:t>SVC node #port3</a:t>
            </a:r>
          </a:p>
          <a:p>
            <a:r>
              <a:rPr kumimoji="1" lang="ja-JP" altLang="en-US" sz="800" b="1">
                <a:solidFill>
                  <a:schemeClr val="accent6"/>
                </a:solidFill>
              </a:rPr>
              <a:t>　</a:t>
            </a:r>
            <a:r>
              <a:rPr lang="en-US" altLang="ja-JP" sz="800" b="1" dirty="0">
                <a:solidFill>
                  <a:schemeClr val="accent6"/>
                </a:solidFill>
              </a:rPr>
              <a:t>primary </a:t>
            </a:r>
            <a:r>
              <a:rPr kumimoji="1" lang="en-US" altLang="ja-JP" sz="800" b="1" dirty="0">
                <a:solidFill>
                  <a:schemeClr val="accent6"/>
                </a:solidFill>
              </a:rPr>
              <a:t>SVC node #port4</a:t>
            </a:r>
          </a:p>
          <a:p>
            <a:r>
              <a:rPr kumimoji="1" lang="ja-JP" altLang="en-US" sz="800" b="1">
                <a:solidFill>
                  <a:srgbClr val="FF0000"/>
                </a:solidFill>
              </a:rPr>
              <a:t>　</a:t>
            </a:r>
            <a:r>
              <a:rPr kumimoji="1" lang="en-US" altLang="ja-JP" sz="800" b="1" dirty="0">
                <a:solidFill>
                  <a:srgbClr val="FF0000"/>
                </a:solidFill>
              </a:rPr>
              <a:t>S1022 VIOS #2  fcs0</a:t>
            </a:r>
          </a:p>
          <a:p>
            <a:r>
              <a:rPr kumimoji="1" lang="ja-JP" altLang="en-US" sz="800" b="1">
                <a:solidFill>
                  <a:srgbClr val="FF0000"/>
                </a:solidFill>
              </a:rPr>
              <a:t>　</a:t>
            </a:r>
            <a:r>
              <a:rPr kumimoji="1" lang="en-US" altLang="ja-JP" sz="800" b="1" u="sng" dirty="0">
                <a:solidFill>
                  <a:srgbClr val="FF0000"/>
                </a:solidFill>
              </a:rPr>
              <a:t>S1022 VIOS #2  fcs2</a:t>
            </a:r>
          </a:p>
          <a:p>
            <a:endParaRPr kumimoji="1" lang="en-US" altLang="ja-JP" sz="800" b="1" dirty="0">
              <a:solidFill>
                <a:srgbClr val="FF0000"/>
              </a:solidFill>
            </a:endParaRPr>
          </a:p>
        </p:txBody>
      </p:sp>
      <p:sp>
        <p:nvSpPr>
          <p:cNvPr id="40" name="角丸四角形 39">
            <a:extLst>
              <a:ext uri="{FF2B5EF4-FFF2-40B4-BE49-F238E27FC236}">
                <a16:creationId xmlns:a16="http://schemas.microsoft.com/office/drawing/2014/main" id="{D1840DEA-E450-80AB-08FB-02A6C4C6E70C}"/>
              </a:ext>
            </a:extLst>
          </p:cNvPr>
          <p:cNvSpPr/>
          <p:nvPr/>
        </p:nvSpPr>
        <p:spPr>
          <a:xfrm>
            <a:off x="3182205" y="3906291"/>
            <a:ext cx="517130" cy="276684"/>
          </a:xfrm>
          <a:prstGeom prst="roundRect">
            <a:avLst>
              <a:gd name="adj" fmla="val 10631"/>
            </a:avLst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accent3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00" b="1" dirty="0">
                <a:solidFill>
                  <a:schemeClr val="accent6"/>
                </a:solidFill>
              </a:rPr>
              <a:t>port1</a:t>
            </a:r>
            <a:endParaRPr kumimoji="1" lang="en-US" altLang="ja-JP" sz="800" b="1" dirty="0">
              <a:solidFill>
                <a:schemeClr val="accent6"/>
              </a:solidFill>
            </a:endParaRPr>
          </a:p>
        </p:txBody>
      </p:sp>
      <p:sp>
        <p:nvSpPr>
          <p:cNvPr id="41" name="角丸四角形 40">
            <a:extLst>
              <a:ext uri="{FF2B5EF4-FFF2-40B4-BE49-F238E27FC236}">
                <a16:creationId xmlns:a16="http://schemas.microsoft.com/office/drawing/2014/main" id="{E9441772-1E87-A0CF-22E2-F05CBC2D3C26}"/>
              </a:ext>
            </a:extLst>
          </p:cNvPr>
          <p:cNvSpPr/>
          <p:nvPr/>
        </p:nvSpPr>
        <p:spPr>
          <a:xfrm>
            <a:off x="3824986" y="3906291"/>
            <a:ext cx="498748" cy="276684"/>
          </a:xfrm>
          <a:prstGeom prst="roundRect">
            <a:avLst>
              <a:gd name="adj" fmla="val 10631"/>
            </a:avLst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accent3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00" b="1" dirty="0">
                <a:solidFill>
                  <a:schemeClr val="accent6"/>
                </a:solidFill>
              </a:rPr>
              <a:t>port2</a:t>
            </a:r>
            <a:endParaRPr kumimoji="1" lang="en-US" altLang="ja-JP" sz="800" b="1" dirty="0">
              <a:solidFill>
                <a:schemeClr val="accent6"/>
              </a:solidFill>
            </a:endParaRPr>
          </a:p>
        </p:txBody>
      </p:sp>
      <p:sp>
        <p:nvSpPr>
          <p:cNvPr id="57" name="角丸四角形 56">
            <a:extLst>
              <a:ext uri="{FF2B5EF4-FFF2-40B4-BE49-F238E27FC236}">
                <a16:creationId xmlns:a16="http://schemas.microsoft.com/office/drawing/2014/main" id="{AE65A5E1-D468-D971-E84B-57B623BCE2D2}"/>
              </a:ext>
            </a:extLst>
          </p:cNvPr>
          <p:cNvSpPr/>
          <p:nvPr/>
        </p:nvSpPr>
        <p:spPr>
          <a:xfrm>
            <a:off x="5055998" y="3906291"/>
            <a:ext cx="484811" cy="276684"/>
          </a:xfrm>
          <a:prstGeom prst="roundRect">
            <a:avLst>
              <a:gd name="adj" fmla="val 10631"/>
            </a:avLst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accent3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00" b="1" dirty="0">
                <a:solidFill>
                  <a:schemeClr val="accent6"/>
                </a:solidFill>
              </a:rPr>
              <a:t>port4</a:t>
            </a:r>
            <a:endParaRPr kumimoji="1" lang="en-US" altLang="ja-JP" sz="800" b="1" dirty="0">
              <a:solidFill>
                <a:schemeClr val="accent6"/>
              </a:solidFill>
            </a:endParaRPr>
          </a:p>
        </p:txBody>
      </p:sp>
      <p:sp>
        <p:nvSpPr>
          <p:cNvPr id="58" name="角丸四角形 57">
            <a:extLst>
              <a:ext uri="{FF2B5EF4-FFF2-40B4-BE49-F238E27FC236}">
                <a16:creationId xmlns:a16="http://schemas.microsoft.com/office/drawing/2014/main" id="{26D8C639-CD52-B25B-98B1-55E271CBF0EF}"/>
              </a:ext>
            </a:extLst>
          </p:cNvPr>
          <p:cNvSpPr/>
          <p:nvPr/>
        </p:nvSpPr>
        <p:spPr>
          <a:xfrm>
            <a:off x="4449385" y="3906291"/>
            <a:ext cx="484811" cy="276684"/>
          </a:xfrm>
          <a:prstGeom prst="roundRect">
            <a:avLst>
              <a:gd name="adj" fmla="val 10631"/>
            </a:avLst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accent3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00" b="1" dirty="0">
                <a:solidFill>
                  <a:schemeClr val="accent6"/>
                </a:solidFill>
              </a:rPr>
              <a:t>port3</a:t>
            </a:r>
            <a:endParaRPr kumimoji="1" lang="en-US" altLang="ja-JP" sz="800" b="1" dirty="0">
              <a:solidFill>
                <a:schemeClr val="accent6"/>
              </a:solidFill>
            </a:endParaRPr>
          </a:p>
        </p:txBody>
      </p:sp>
      <p:sp>
        <p:nvSpPr>
          <p:cNvPr id="59" name="角丸四角形 58">
            <a:extLst>
              <a:ext uri="{FF2B5EF4-FFF2-40B4-BE49-F238E27FC236}">
                <a16:creationId xmlns:a16="http://schemas.microsoft.com/office/drawing/2014/main" id="{AE583B98-D702-2813-8168-C2B934CDDAE9}"/>
              </a:ext>
            </a:extLst>
          </p:cNvPr>
          <p:cNvSpPr/>
          <p:nvPr/>
        </p:nvSpPr>
        <p:spPr>
          <a:xfrm>
            <a:off x="6372751" y="3886921"/>
            <a:ext cx="517130" cy="276684"/>
          </a:xfrm>
          <a:prstGeom prst="roundRect">
            <a:avLst>
              <a:gd name="adj" fmla="val 10631"/>
            </a:avLst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accent3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00" b="1" dirty="0">
                <a:solidFill>
                  <a:schemeClr val="accent2"/>
                </a:solidFill>
              </a:rPr>
              <a:t>port1</a:t>
            </a:r>
            <a:endParaRPr kumimoji="1" lang="en-US" altLang="ja-JP" sz="800" b="1" dirty="0">
              <a:solidFill>
                <a:schemeClr val="accent2"/>
              </a:solidFill>
            </a:endParaRPr>
          </a:p>
        </p:txBody>
      </p:sp>
      <p:sp>
        <p:nvSpPr>
          <p:cNvPr id="60" name="角丸四角形 59">
            <a:extLst>
              <a:ext uri="{FF2B5EF4-FFF2-40B4-BE49-F238E27FC236}">
                <a16:creationId xmlns:a16="http://schemas.microsoft.com/office/drawing/2014/main" id="{0064261C-D99A-FA61-205D-2ACA0E35DD1D}"/>
              </a:ext>
            </a:extLst>
          </p:cNvPr>
          <p:cNvSpPr/>
          <p:nvPr/>
        </p:nvSpPr>
        <p:spPr>
          <a:xfrm>
            <a:off x="7015532" y="3886921"/>
            <a:ext cx="498748" cy="276684"/>
          </a:xfrm>
          <a:prstGeom prst="roundRect">
            <a:avLst>
              <a:gd name="adj" fmla="val 10631"/>
            </a:avLst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accent3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00" b="1" dirty="0">
                <a:solidFill>
                  <a:schemeClr val="accent2"/>
                </a:solidFill>
              </a:rPr>
              <a:t>port2</a:t>
            </a:r>
            <a:endParaRPr kumimoji="1" lang="en-US" altLang="ja-JP" sz="800" b="1" dirty="0">
              <a:solidFill>
                <a:schemeClr val="accent2"/>
              </a:solidFill>
            </a:endParaRPr>
          </a:p>
        </p:txBody>
      </p:sp>
      <p:sp>
        <p:nvSpPr>
          <p:cNvPr id="61" name="角丸四角形 60">
            <a:extLst>
              <a:ext uri="{FF2B5EF4-FFF2-40B4-BE49-F238E27FC236}">
                <a16:creationId xmlns:a16="http://schemas.microsoft.com/office/drawing/2014/main" id="{54705F95-EBE9-098A-AD0B-CE4A0C936132}"/>
              </a:ext>
            </a:extLst>
          </p:cNvPr>
          <p:cNvSpPr/>
          <p:nvPr/>
        </p:nvSpPr>
        <p:spPr>
          <a:xfrm>
            <a:off x="8246544" y="3886921"/>
            <a:ext cx="484811" cy="276684"/>
          </a:xfrm>
          <a:prstGeom prst="roundRect">
            <a:avLst>
              <a:gd name="adj" fmla="val 10631"/>
            </a:avLst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accent3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00" b="1" dirty="0">
                <a:solidFill>
                  <a:schemeClr val="accent2"/>
                </a:solidFill>
              </a:rPr>
              <a:t>port4</a:t>
            </a:r>
            <a:endParaRPr kumimoji="1" lang="en-US" altLang="ja-JP" sz="800" b="1" dirty="0">
              <a:solidFill>
                <a:schemeClr val="accent2"/>
              </a:solidFill>
            </a:endParaRPr>
          </a:p>
        </p:txBody>
      </p:sp>
      <p:sp>
        <p:nvSpPr>
          <p:cNvPr id="63" name="角丸四角形 62">
            <a:extLst>
              <a:ext uri="{FF2B5EF4-FFF2-40B4-BE49-F238E27FC236}">
                <a16:creationId xmlns:a16="http://schemas.microsoft.com/office/drawing/2014/main" id="{043ED102-CB57-B17B-AB0F-F08BF32ADD13}"/>
              </a:ext>
            </a:extLst>
          </p:cNvPr>
          <p:cNvSpPr/>
          <p:nvPr/>
        </p:nvSpPr>
        <p:spPr>
          <a:xfrm>
            <a:off x="7639931" y="3886921"/>
            <a:ext cx="484811" cy="276684"/>
          </a:xfrm>
          <a:prstGeom prst="roundRect">
            <a:avLst>
              <a:gd name="adj" fmla="val 10631"/>
            </a:avLst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accent3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00" b="1" dirty="0">
                <a:solidFill>
                  <a:schemeClr val="accent2"/>
                </a:solidFill>
              </a:rPr>
              <a:t>port3</a:t>
            </a:r>
            <a:endParaRPr kumimoji="1" lang="en-US" altLang="ja-JP" sz="800" b="1" dirty="0">
              <a:solidFill>
                <a:schemeClr val="accent2"/>
              </a:solidFill>
            </a:endParaRPr>
          </a:p>
        </p:txBody>
      </p: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A543EDD2-AD72-902A-E125-2D6CB6E063F6}"/>
              </a:ext>
            </a:extLst>
          </p:cNvPr>
          <p:cNvCxnSpPr>
            <a:cxnSpLocks/>
            <a:stCxn id="60" idx="0"/>
            <a:endCxn id="7" idx="2"/>
          </p:cNvCxnSpPr>
          <p:nvPr/>
        </p:nvCxnSpPr>
        <p:spPr>
          <a:xfrm flipV="1">
            <a:off x="7264906" y="3023616"/>
            <a:ext cx="2498104" cy="863305"/>
          </a:xfrm>
          <a:prstGeom prst="line">
            <a:avLst/>
          </a:prstGeom>
          <a:ln w="15875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BEC49FC6-DBE8-3D3A-95D1-CBBBC900F321}"/>
              </a:ext>
            </a:extLst>
          </p:cNvPr>
          <p:cNvCxnSpPr>
            <a:cxnSpLocks/>
            <a:stCxn id="61" idx="0"/>
            <a:endCxn id="7" idx="2"/>
          </p:cNvCxnSpPr>
          <p:nvPr/>
        </p:nvCxnSpPr>
        <p:spPr>
          <a:xfrm flipV="1">
            <a:off x="8488950" y="3023616"/>
            <a:ext cx="1274060" cy="863305"/>
          </a:xfrm>
          <a:prstGeom prst="line">
            <a:avLst/>
          </a:prstGeom>
          <a:ln w="15875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A71DB39F-7DF6-1A8E-EF3B-E309733FBC22}"/>
              </a:ext>
            </a:extLst>
          </p:cNvPr>
          <p:cNvCxnSpPr>
            <a:cxnSpLocks/>
            <a:stCxn id="57" idx="0"/>
          </p:cNvCxnSpPr>
          <p:nvPr/>
        </p:nvCxnSpPr>
        <p:spPr>
          <a:xfrm flipV="1">
            <a:off x="5298404" y="3187750"/>
            <a:ext cx="1445093" cy="718541"/>
          </a:xfrm>
          <a:prstGeom prst="line">
            <a:avLst/>
          </a:prstGeom>
          <a:ln w="15875"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96E0243D-0D27-EBFF-B8E5-FAA9D62C6C0B}"/>
              </a:ext>
            </a:extLst>
          </p:cNvPr>
          <p:cNvCxnSpPr>
            <a:cxnSpLocks/>
            <a:stCxn id="41" idx="0"/>
          </p:cNvCxnSpPr>
          <p:nvPr/>
        </p:nvCxnSpPr>
        <p:spPr>
          <a:xfrm flipV="1">
            <a:off x="4074360" y="3173250"/>
            <a:ext cx="2609925" cy="733041"/>
          </a:xfrm>
          <a:prstGeom prst="line">
            <a:avLst/>
          </a:prstGeom>
          <a:ln w="15875"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B5E76259-8DDA-2D37-A95B-FC7714EB770A}"/>
              </a:ext>
            </a:extLst>
          </p:cNvPr>
          <p:cNvCxnSpPr>
            <a:cxnSpLocks/>
            <a:stCxn id="59" idx="0"/>
          </p:cNvCxnSpPr>
          <p:nvPr/>
        </p:nvCxnSpPr>
        <p:spPr>
          <a:xfrm flipH="1" flipV="1">
            <a:off x="4779950" y="3200444"/>
            <a:ext cx="1851366" cy="686477"/>
          </a:xfrm>
          <a:prstGeom prst="line">
            <a:avLst/>
          </a:prstGeom>
          <a:ln w="15875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E1B5DE86-DB2E-74B4-58D2-253825C50457}"/>
              </a:ext>
            </a:extLst>
          </p:cNvPr>
          <p:cNvCxnSpPr>
            <a:cxnSpLocks/>
            <a:stCxn id="63" idx="0"/>
          </p:cNvCxnSpPr>
          <p:nvPr/>
        </p:nvCxnSpPr>
        <p:spPr>
          <a:xfrm flipH="1" flipV="1">
            <a:off x="4779950" y="3203417"/>
            <a:ext cx="3102387" cy="683504"/>
          </a:xfrm>
          <a:prstGeom prst="line">
            <a:avLst/>
          </a:prstGeom>
          <a:ln w="15875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E0695890-F27A-A937-0FCC-96948DA1A79B}"/>
              </a:ext>
            </a:extLst>
          </p:cNvPr>
          <p:cNvCxnSpPr>
            <a:cxnSpLocks/>
            <a:stCxn id="40" idx="0"/>
            <a:endCxn id="2" idx="2"/>
          </p:cNvCxnSpPr>
          <p:nvPr/>
        </p:nvCxnSpPr>
        <p:spPr>
          <a:xfrm flipH="1" flipV="1">
            <a:off x="2146581" y="3071913"/>
            <a:ext cx="1294189" cy="834378"/>
          </a:xfrm>
          <a:prstGeom prst="line">
            <a:avLst/>
          </a:prstGeom>
          <a:ln w="15875"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2265F25A-CE0B-B8A4-F6FA-C5807320085B}"/>
              </a:ext>
            </a:extLst>
          </p:cNvPr>
          <p:cNvCxnSpPr>
            <a:cxnSpLocks/>
            <a:stCxn id="58" idx="0"/>
            <a:endCxn id="2" idx="2"/>
          </p:cNvCxnSpPr>
          <p:nvPr/>
        </p:nvCxnSpPr>
        <p:spPr>
          <a:xfrm flipH="1" flipV="1">
            <a:off x="2146581" y="3071913"/>
            <a:ext cx="2545210" cy="834378"/>
          </a:xfrm>
          <a:prstGeom prst="line">
            <a:avLst/>
          </a:prstGeom>
          <a:ln w="15875"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B386550E-D956-4140-1871-6BAC2269CCD2}"/>
              </a:ext>
            </a:extLst>
          </p:cNvPr>
          <p:cNvCxnSpPr>
            <a:cxnSpLocks/>
            <a:stCxn id="2" idx="0"/>
            <a:endCxn id="49" idx="2"/>
          </p:cNvCxnSpPr>
          <p:nvPr/>
        </p:nvCxnSpPr>
        <p:spPr>
          <a:xfrm flipV="1">
            <a:off x="2146581" y="2366705"/>
            <a:ext cx="1504350" cy="458517"/>
          </a:xfrm>
          <a:prstGeom prst="line">
            <a:avLst/>
          </a:prstGeom>
          <a:ln w="15875"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角丸四角形 1">
            <a:extLst>
              <a:ext uri="{FF2B5EF4-FFF2-40B4-BE49-F238E27FC236}">
                <a16:creationId xmlns:a16="http://schemas.microsoft.com/office/drawing/2014/main" id="{D6CAA3DE-29C0-0D2D-1C2F-A83C15B00A17}"/>
              </a:ext>
            </a:extLst>
          </p:cNvPr>
          <p:cNvSpPr/>
          <p:nvPr/>
        </p:nvSpPr>
        <p:spPr>
          <a:xfrm>
            <a:off x="1083261" y="2825222"/>
            <a:ext cx="2126639" cy="24669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/>
              <a:t>SAN switch</a:t>
            </a:r>
            <a:endParaRPr kumimoji="1" lang="ja-JP" altLang="en-US" sz="1200"/>
          </a:p>
        </p:txBody>
      </p: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E6F0200E-3CC5-4DDC-A82D-E436BE13C35E}"/>
              </a:ext>
            </a:extLst>
          </p:cNvPr>
          <p:cNvSpPr/>
          <p:nvPr/>
        </p:nvSpPr>
        <p:spPr>
          <a:xfrm>
            <a:off x="8699690" y="2776925"/>
            <a:ext cx="2126639" cy="24669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/>
              <a:t>SAN switch</a:t>
            </a:r>
            <a:endParaRPr kumimoji="1" lang="ja-JP" altLang="en-US" sz="120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91F96453-919D-27EF-5CE4-06AAF8C25E81}"/>
              </a:ext>
            </a:extLst>
          </p:cNvPr>
          <p:cNvSpPr txBox="1"/>
          <p:nvPr/>
        </p:nvSpPr>
        <p:spPr>
          <a:xfrm>
            <a:off x="6321920" y="4914940"/>
            <a:ext cx="22371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b="1" dirty="0"/>
              <a:t>host configuration: </a:t>
            </a:r>
          </a:p>
          <a:p>
            <a:r>
              <a:rPr kumimoji="1" lang="en-US" altLang="ja-JP" sz="800" b="1" dirty="0"/>
              <a:t>SVC1 host :  VIOS#1 (port mapping)</a:t>
            </a:r>
          </a:p>
          <a:p>
            <a:r>
              <a:rPr lang="ja-JP" altLang="en-US" sz="800" b="1">
                <a:solidFill>
                  <a:schemeClr val="accent6"/>
                </a:solidFill>
              </a:rPr>
              <a:t>　</a:t>
            </a:r>
            <a:r>
              <a:rPr lang="en-US" altLang="ja-JP" sz="800" b="1" dirty="0">
                <a:solidFill>
                  <a:schemeClr val="accent2"/>
                </a:solidFill>
              </a:rPr>
              <a:t>secondary </a:t>
            </a:r>
            <a:r>
              <a:rPr kumimoji="1" lang="en-US" altLang="ja-JP" sz="800" b="1" dirty="0">
                <a:solidFill>
                  <a:schemeClr val="accent2"/>
                </a:solidFill>
              </a:rPr>
              <a:t>SVC node #port1</a:t>
            </a:r>
          </a:p>
          <a:p>
            <a:r>
              <a:rPr kumimoji="1" lang="ja-JP" altLang="en-US" sz="800" b="1">
                <a:solidFill>
                  <a:schemeClr val="accent2"/>
                </a:solidFill>
              </a:rPr>
              <a:t>　</a:t>
            </a:r>
            <a:r>
              <a:rPr lang="en-US" altLang="ja-JP" sz="800" b="1" dirty="0">
                <a:solidFill>
                  <a:schemeClr val="accent2"/>
                </a:solidFill>
              </a:rPr>
              <a:t>secondary </a:t>
            </a:r>
            <a:r>
              <a:rPr kumimoji="1" lang="en-US" altLang="ja-JP" sz="800" b="1" dirty="0">
                <a:solidFill>
                  <a:schemeClr val="accent2"/>
                </a:solidFill>
              </a:rPr>
              <a:t>SVC node #port2</a:t>
            </a:r>
          </a:p>
          <a:p>
            <a:r>
              <a:rPr kumimoji="1" lang="ja-JP" altLang="en-US" sz="800" b="1">
                <a:solidFill>
                  <a:schemeClr val="accent4"/>
                </a:solidFill>
              </a:rPr>
              <a:t>　</a:t>
            </a:r>
            <a:r>
              <a:rPr kumimoji="1" lang="en-US" altLang="ja-JP" sz="800" b="1" u="sng" dirty="0">
                <a:solidFill>
                  <a:schemeClr val="accent4"/>
                </a:solidFill>
              </a:rPr>
              <a:t>S1022 VIOS #1  fcs0</a:t>
            </a:r>
          </a:p>
          <a:p>
            <a:r>
              <a:rPr kumimoji="1" lang="en-US" altLang="ja-JP" sz="800" b="1" dirty="0">
                <a:solidFill>
                  <a:schemeClr val="accent4"/>
                </a:solidFill>
              </a:rPr>
              <a:t>    S1022 VIOS #1  fcs2</a:t>
            </a:r>
          </a:p>
          <a:p>
            <a:endParaRPr kumimoji="1" lang="en-US" altLang="ja-JP" sz="800" b="1" dirty="0"/>
          </a:p>
          <a:p>
            <a:r>
              <a:rPr kumimoji="1" lang="en-US" altLang="ja-JP" sz="800" b="1" dirty="0"/>
              <a:t>SVC1 host : VIOS#2  (port mapping)</a:t>
            </a:r>
          </a:p>
          <a:p>
            <a:r>
              <a:rPr kumimoji="1" lang="ja-JP" altLang="en-US" sz="800" b="1">
                <a:solidFill>
                  <a:schemeClr val="accent6"/>
                </a:solidFill>
              </a:rPr>
              <a:t>　</a:t>
            </a:r>
            <a:r>
              <a:rPr lang="en-US" altLang="ja-JP" sz="800" b="1" dirty="0">
                <a:solidFill>
                  <a:schemeClr val="accent6"/>
                </a:solidFill>
              </a:rPr>
              <a:t> </a:t>
            </a:r>
            <a:r>
              <a:rPr lang="en-US" altLang="ja-JP" sz="800" b="1" dirty="0">
                <a:solidFill>
                  <a:schemeClr val="accent2"/>
                </a:solidFill>
              </a:rPr>
              <a:t>secondary </a:t>
            </a:r>
            <a:r>
              <a:rPr kumimoji="1" lang="en-US" altLang="ja-JP" sz="800" b="1" dirty="0">
                <a:solidFill>
                  <a:schemeClr val="accent2"/>
                </a:solidFill>
              </a:rPr>
              <a:t>SVC node #port3</a:t>
            </a:r>
          </a:p>
          <a:p>
            <a:r>
              <a:rPr kumimoji="1" lang="ja-JP" altLang="en-US" sz="800" b="1">
                <a:solidFill>
                  <a:schemeClr val="accent2"/>
                </a:solidFill>
              </a:rPr>
              <a:t>　</a:t>
            </a:r>
            <a:r>
              <a:rPr lang="en-US" altLang="ja-JP" sz="800" b="1" dirty="0">
                <a:solidFill>
                  <a:schemeClr val="accent2"/>
                </a:solidFill>
              </a:rPr>
              <a:t> secondary </a:t>
            </a:r>
            <a:r>
              <a:rPr kumimoji="1" lang="en-US" altLang="ja-JP" sz="800" b="1" dirty="0">
                <a:solidFill>
                  <a:schemeClr val="accent2"/>
                </a:solidFill>
              </a:rPr>
              <a:t>SVC node #port4</a:t>
            </a:r>
          </a:p>
          <a:p>
            <a:r>
              <a:rPr kumimoji="1" lang="ja-JP" altLang="en-US" sz="800" b="1">
                <a:solidFill>
                  <a:schemeClr val="accent4"/>
                </a:solidFill>
              </a:rPr>
              <a:t>　</a:t>
            </a:r>
            <a:r>
              <a:rPr kumimoji="1" lang="en-US" altLang="ja-JP" sz="800" b="1" dirty="0">
                <a:solidFill>
                  <a:schemeClr val="accent4"/>
                </a:solidFill>
              </a:rPr>
              <a:t> </a:t>
            </a:r>
            <a:r>
              <a:rPr kumimoji="1" lang="en-US" altLang="ja-JP" sz="800" b="1" u="sng" dirty="0">
                <a:solidFill>
                  <a:schemeClr val="accent4"/>
                </a:solidFill>
              </a:rPr>
              <a:t>S1022 VIOS #2  fcs0</a:t>
            </a:r>
          </a:p>
          <a:p>
            <a:r>
              <a:rPr lang="en-US" altLang="ja-JP" sz="800" b="1" dirty="0">
                <a:solidFill>
                  <a:schemeClr val="accent4"/>
                </a:solidFill>
              </a:rPr>
              <a:t>     </a:t>
            </a:r>
            <a:r>
              <a:rPr kumimoji="1" lang="en-US" altLang="ja-JP" sz="800" b="1" dirty="0">
                <a:solidFill>
                  <a:schemeClr val="accent4"/>
                </a:solidFill>
              </a:rPr>
              <a:t>S1022 VIOS #2  fcs2</a:t>
            </a:r>
          </a:p>
        </p:txBody>
      </p:sp>
      <p:sp>
        <p:nvSpPr>
          <p:cNvPr id="32" name="角丸四角形吹き出し 31">
            <a:extLst>
              <a:ext uri="{FF2B5EF4-FFF2-40B4-BE49-F238E27FC236}">
                <a16:creationId xmlns:a16="http://schemas.microsoft.com/office/drawing/2014/main" id="{757A59A1-9407-ED45-502C-E88F4A6BB4DC}"/>
              </a:ext>
            </a:extLst>
          </p:cNvPr>
          <p:cNvSpPr/>
          <p:nvPr/>
        </p:nvSpPr>
        <p:spPr>
          <a:xfrm>
            <a:off x="8731355" y="5262038"/>
            <a:ext cx="3347861" cy="1497323"/>
          </a:xfrm>
          <a:prstGeom prst="wedgeRoundRectCallout">
            <a:avLst>
              <a:gd name="adj1" fmla="val -68492"/>
              <a:gd name="adj2" fmla="val -34203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000" b="1" dirty="0">
                <a:solidFill>
                  <a:srgbClr val="FF0000"/>
                </a:solidFill>
              </a:rPr>
              <a:t>It can be deployed VM for this SVC host configuration.</a:t>
            </a:r>
          </a:p>
          <a:p>
            <a:endParaRPr kumimoji="1" lang="en-US" altLang="ja-JP" sz="1000" b="1" dirty="0">
              <a:solidFill>
                <a:srgbClr val="FF0000"/>
              </a:solidFill>
            </a:endParaRPr>
          </a:p>
          <a:p>
            <a:r>
              <a:rPr lang="en-US" altLang="ja-JP" sz="1000" b="1" dirty="0">
                <a:solidFill>
                  <a:srgbClr val="FF0000"/>
                </a:solidFill>
              </a:rPr>
              <a:t>But SAN zoning is not configured between SVC1 to each VIOS fcs2, and SVC2 to each VIOS fcs0.</a:t>
            </a:r>
          </a:p>
          <a:p>
            <a:endParaRPr lang="en-US" altLang="ja-JP" sz="1000" b="1" dirty="0">
              <a:solidFill>
                <a:srgbClr val="FF0000"/>
              </a:solidFill>
            </a:endParaRPr>
          </a:p>
          <a:p>
            <a:r>
              <a:rPr lang="en-US" altLang="ja-JP" sz="1000" b="1" dirty="0">
                <a:solidFill>
                  <a:srgbClr val="FF0000"/>
                </a:solidFill>
              </a:rPr>
              <a:t>The host status in SVC is degraded due to this configuration, so this workaround is not complete resolution.</a:t>
            </a:r>
            <a:endParaRPr kumimoji="1" lang="ja-JP" altLang="en-US" sz="1000" b="1">
              <a:solidFill>
                <a:srgbClr val="FF0000"/>
              </a:solidFill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DC957D6-1C54-99B2-B7F5-30C92CBDEB2B}"/>
              </a:ext>
            </a:extLst>
          </p:cNvPr>
          <p:cNvSpPr txBox="1"/>
          <p:nvPr/>
        </p:nvSpPr>
        <p:spPr>
          <a:xfrm>
            <a:off x="9671245" y="3123239"/>
            <a:ext cx="2407971" cy="20928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" altLang="ja-JP" sz="1000" b="1" u="sng" dirty="0"/>
              <a:t>Storage Connectivity Group(SCG) settings for PowerVC </a:t>
            </a:r>
          </a:p>
          <a:p>
            <a:endParaRPr lang="en" altLang="ja-JP" sz="1000" b="1" dirty="0"/>
          </a:p>
          <a:p>
            <a:r>
              <a:rPr lang="ja-JP" altLang="en-US" sz="1000" b="1"/>
              <a:t>・</a:t>
            </a:r>
            <a:r>
              <a:rPr lang="en" altLang="ja-JP" sz="1000" b="1" dirty="0"/>
              <a:t>SCG name: “</a:t>
            </a:r>
            <a:r>
              <a:rPr lang="en-US" altLang="ja-JP" sz="1000" b="1" dirty="0"/>
              <a:t>development “</a:t>
            </a:r>
          </a:p>
          <a:p>
            <a:r>
              <a:rPr lang="ja-JP" altLang="en-US" sz="1000" b="1"/>
              <a:t>・</a:t>
            </a:r>
            <a:r>
              <a:rPr lang="en-US" altLang="ja-JP" sz="1000" b="1" dirty="0"/>
              <a:t>SCG include 4 VIOS fcs ports.</a:t>
            </a:r>
          </a:p>
          <a:p>
            <a:r>
              <a:rPr lang="en-US" altLang="ja-JP" sz="1000" b="1" dirty="0"/>
              <a:t>   </a:t>
            </a:r>
            <a:r>
              <a:rPr kumimoji="1" lang="ja-JP" altLang="en-US" sz="1000" b="1">
                <a:solidFill>
                  <a:srgbClr val="FF0000"/>
                </a:solidFill>
              </a:rPr>
              <a:t>　</a:t>
            </a:r>
            <a:r>
              <a:rPr kumimoji="1" lang="en-US" altLang="ja-JP" sz="1000" b="1" dirty="0">
                <a:solidFill>
                  <a:srgbClr val="FF0000"/>
                </a:solidFill>
              </a:rPr>
              <a:t>S1022 VIOS #1  fcs0</a:t>
            </a:r>
          </a:p>
          <a:p>
            <a:r>
              <a:rPr kumimoji="1" lang="en-US" altLang="ja-JP" sz="1000" b="1" dirty="0">
                <a:solidFill>
                  <a:srgbClr val="FF0000"/>
                </a:solidFill>
              </a:rPr>
              <a:t>   </a:t>
            </a:r>
            <a:r>
              <a:rPr kumimoji="1" lang="ja-JP" altLang="en-US" sz="1000" b="1">
                <a:solidFill>
                  <a:srgbClr val="FF0000"/>
                </a:solidFill>
              </a:rPr>
              <a:t>　</a:t>
            </a:r>
            <a:r>
              <a:rPr kumimoji="1" lang="en-US" altLang="ja-JP" sz="1000" b="1" dirty="0">
                <a:solidFill>
                  <a:srgbClr val="FF0000"/>
                </a:solidFill>
              </a:rPr>
              <a:t>S1022 VIOS #2  fcs0</a:t>
            </a:r>
          </a:p>
          <a:p>
            <a:r>
              <a:rPr lang="en-US" altLang="ja-JP" sz="1000" b="1" dirty="0">
                <a:solidFill>
                  <a:srgbClr val="FF0000"/>
                </a:solidFill>
              </a:rPr>
              <a:t>      </a:t>
            </a:r>
            <a:r>
              <a:rPr kumimoji="1" lang="en-US" altLang="ja-JP" sz="1000" b="1" dirty="0">
                <a:solidFill>
                  <a:schemeClr val="accent4"/>
                </a:solidFill>
              </a:rPr>
              <a:t>S1022 VIOS #1  fcs2</a:t>
            </a:r>
          </a:p>
          <a:p>
            <a:r>
              <a:rPr kumimoji="1" lang="en-US" altLang="ja-JP" sz="1000" b="1" dirty="0">
                <a:solidFill>
                  <a:schemeClr val="accent4"/>
                </a:solidFill>
              </a:rPr>
              <a:t>      S1022 VIOS #2  fcs2</a:t>
            </a:r>
          </a:p>
          <a:p>
            <a:endParaRPr lang="en-US" altLang="ja-JP" sz="1000" b="1" dirty="0">
              <a:solidFill>
                <a:schemeClr val="accent4"/>
              </a:solidFill>
            </a:endParaRPr>
          </a:p>
          <a:p>
            <a:r>
              <a:rPr lang="ja-JP" altLang="en-US" sz="1000" b="1">
                <a:solidFill>
                  <a:srgbClr val="FF0000"/>
                </a:solidFill>
              </a:rPr>
              <a:t>・</a:t>
            </a:r>
            <a:r>
              <a:rPr lang="en-US" altLang="ja-JP" sz="1000" b="1" dirty="0">
                <a:solidFill>
                  <a:srgbClr val="FF0000"/>
                </a:solidFill>
              </a:rPr>
              <a:t>vscsi</a:t>
            </a:r>
            <a:endParaRPr kumimoji="1" lang="en-US" altLang="ja-JP" sz="1000" b="1" dirty="0"/>
          </a:p>
          <a:p>
            <a:r>
              <a:rPr lang="ja-JP" altLang="en-US" sz="1000" b="1"/>
              <a:t>・</a:t>
            </a:r>
            <a:r>
              <a:rPr lang="en-US" altLang="ja-JP" sz="1000" b="1" dirty="0"/>
              <a:t>FC port tag : No restriction</a:t>
            </a:r>
          </a:p>
          <a:p>
            <a:endParaRPr kumimoji="1" lang="en-US" altLang="ja-JP" sz="1000" b="1" dirty="0"/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312E08B5-F1F7-1296-C211-9F50DD9F79B4}"/>
              </a:ext>
            </a:extLst>
          </p:cNvPr>
          <p:cNvGrpSpPr/>
          <p:nvPr/>
        </p:nvGrpSpPr>
        <p:grpSpPr>
          <a:xfrm>
            <a:off x="285690" y="4850065"/>
            <a:ext cx="2044340" cy="610674"/>
            <a:chOff x="285690" y="4850065"/>
            <a:chExt cx="2044340" cy="610674"/>
          </a:xfrm>
        </p:grpSpPr>
        <p:sp>
          <p:nvSpPr>
            <p:cNvPr id="3" name="角丸四角形吹き出し 2">
              <a:extLst>
                <a:ext uri="{FF2B5EF4-FFF2-40B4-BE49-F238E27FC236}">
                  <a16:creationId xmlns:a16="http://schemas.microsoft.com/office/drawing/2014/main" id="{CCB863E1-7517-3496-4167-8746661EBAA4}"/>
                </a:ext>
              </a:extLst>
            </p:cNvPr>
            <p:cNvSpPr/>
            <p:nvPr/>
          </p:nvSpPr>
          <p:spPr>
            <a:xfrm>
              <a:off x="285690" y="4850065"/>
              <a:ext cx="2044340" cy="578925"/>
            </a:xfrm>
            <a:prstGeom prst="wedgeRoundRectCallout">
              <a:avLst>
                <a:gd name="adj1" fmla="val 91145"/>
                <a:gd name="adj2" fmla="val 50123"/>
                <a:gd name="adj3" fmla="val 16667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ja-JP" sz="1000" b="1" dirty="0">
                  <a:solidFill>
                    <a:schemeClr val="tx1"/>
                  </a:solidFill>
                </a:rPr>
                <a:t>VIOS fcs0 and fcs2 on each SVC host</a:t>
              </a:r>
              <a:endParaRPr kumimoji="1" lang="ja-JP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8" name="角丸四角形吹き出し 17">
              <a:extLst>
                <a:ext uri="{FF2B5EF4-FFF2-40B4-BE49-F238E27FC236}">
                  <a16:creationId xmlns:a16="http://schemas.microsoft.com/office/drawing/2014/main" id="{B23BB976-7328-A13E-34EF-C888216887CB}"/>
                </a:ext>
              </a:extLst>
            </p:cNvPr>
            <p:cNvSpPr/>
            <p:nvPr/>
          </p:nvSpPr>
          <p:spPr>
            <a:xfrm>
              <a:off x="285690" y="4881814"/>
              <a:ext cx="2044340" cy="578925"/>
            </a:xfrm>
            <a:prstGeom prst="wedgeRoundRectCallout">
              <a:avLst>
                <a:gd name="adj1" fmla="val 96436"/>
                <a:gd name="adj2" fmla="val 155422"/>
                <a:gd name="adj3" fmla="val 16667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ja-JP" sz="1000" b="1" dirty="0">
                  <a:solidFill>
                    <a:schemeClr val="tx1"/>
                  </a:solidFill>
                </a:rPr>
                <a:t>VIOS fcs0 and fcs2 on each SVC host</a:t>
              </a:r>
              <a:endParaRPr kumimoji="1" lang="ja-JP" altLang="en-US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EC68F737-3A53-8F88-87A1-9D77793E5915}"/>
              </a:ext>
            </a:extLst>
          </p:cNvPr>
          <p:cNvGrpSpPr/>
          <p:nvPr/>
        </p:nvGrpSpPr>
        <p:grpSpPr>
          <a:xfrm>
            <a:off x="5116282" y="4501861"/>
            <a:ext cx="904668" cy="959550"/>
            <a:chOff x="285690" y="4850065"/>
            <a:chExt cx="2044340" cy="610674"/>
          </a:xfrm>
        </p:grpSpPr>
        <p:sp>
          <p:nvSpPr>
            <p:cNvPr id="28" name="角丸四角形吹き出し 27">
              <a:extLst>
                <a:ext uri="{FF2B5EF4-FFF2-40B4-BE49-F238E27FC236}">
                  <a16:creationId xmlns:a16="http://schemas.microsoft.com/office/drawing/2014/main" id="{13AD0557-1D13-656B-5B28-03A75C23CE23}"/>
                </a:ext>
              </a:extLst>
            </p:cNvPr>
            <p:cNvSpPr/>
            <p:nvPr/>
          </p:nvSpPr>
          <p:spPr>
            <a:xfrm>
              <a:off x="285690" y="4850065"/>
              <a:ext cx="2044340" cy="578925"/>
            </a:xfrm>
            <a:prstGeom prst="wedgeRoundRectCallout">
              <a:avLst>
                <a:gd name="adj1" fmla="val 91145"/>
                <a:gd name="adj2" fmla="val 50123"/>
                <a:gd name="adj3" fmla="val 16667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ja-JP" sz="1000" b="1" dirty="0">
                  <a:solidFill>
                    <a:schemeClr val="tx1"/>
                  </a:solidFill>
                </a:rPr>
                <a:t>VIOS fcs0 and fcs2 on each SVC host</a:t>
              </a:r>
              <a:endParaRPr kumimoji="1" lang="ja-JP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30" name="角丸四角形吹き出し 29">
              <a:extLst>
                <a:ext uri="{FF2B5EF4-FFF2-40B4-BE49-F238E27FC236}">
                  <a16:creationId xmlns:a16="http://schemas.microsoft.com/office/drawing/2014/main" id="{CE30A9DC-8742-5D61-8E4C-1C144D7E2BB3}"/>
                </a:ext>
              </a:extLst>
            </p:cNvPr>
            <p:cNvSpPr/>
            <p:nvPr/>
          </p:nvSpPr>
          <p:spPr>
            <a:xfrm>
              <a:off x="285690" y="4881814"/>
              <a:ext cx="2044340" cy="578925"/>
            </a:xfrm>
            <a:prstGeom prst="wedgeRoundRectCallout">
              <a:avLst>
                <a:gd name="adj1" fmla="val 97523"/>
                <a:gd name="adj2" fmla="val 121915"/>
                <a:gd name="adj3" fmla="val 16667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ja-JP" sz="1000" b="1" dirty="0">
                  <a:solidFill>
                    <a:schemeClr val="tx1"/>
                  </a:solidFill>
                </a:rPr>
                <a:t>VIOS fcs0 and fcs2 on each SVC host</a:t>
              </a:r>
              <a:endParaRPr kumimoji="1" lang="ja-JP" altLang="en-US" sz="1000">
                <a:solidFill>
                  <a:schemeClr val="tx1"/>
                </a:solidFill>
              </a:endParaRPr>
            </a:p>
          </p:txBody>
        </p:sp>
      </p:grpSp>
      <p:pic>
        <p:nvPicPr>
          <p:cNvPr id="39" name="グラフィックス 38" descr="悲しい顔 (塗りつぶしなし) 単色塗りつぶし">
            <a:extLst>
              <a:ext uri="{FF2B5EF4-FFF2-40B4-BE49-F238E27FC236}">
                <a16:creationId xmlns:a16="http://schemas.microsoft.com/office/drawing/2014/main" id="{A322BB2E-E634-09E2-7670-0FC4F79D1E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538147" y="6394887"/>
            <a:ext cx="410392" cy="41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001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丸四角形 12">
            <a:extLst>
              <a:ext uri="{FF2B5EF4-FFF2-40B4-BE49-F238E27FC236}">
                <a16:creationId xmlns:a16="http://schemas.microsoft.com/office/drawing/2014/main" id="{326E0A49-C125-6672-05F4-09C96992DC17}"/>
              </a:ext>
            </a:extLst>
          </p:cNvPr>
          <p:cNvSpPr/>
          <p:nvPr/>
        </p:nvSpPr>
        <p:spPr>
          <a:xfrm>
            <a:off x="7244002" y="2852989"/>
            <a:ext cx="1262165" cy="34290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/>
              <a:t>SAN switch</a:t>
            </a:r>
            <a:endParaRPr kumimoji="1" lang="ja-JP" altLang="en-US" sz="1200"/>
          </a:p>
        </p:txBody>
      </p:sp>
      <p:sp>
        <p:nvSpPr>
          <p:cNvPr id="14" name="角丸四角形 13">
            <a:extLst>
              <a:ext uri="{FF2B5EF4-FFF2-40B4-BE49-F238E27FC236}">
                <a16:creationId xmlns:a16="http://schemas.microsoft.com/office/drawing/2014/main" id="{E08BED32-EA96-FBA0-6C03-649810B8662D}"/>
              </a:ext>
            </a:extLst>
          </p:cNvPr>
          <p:cNvSpPr/>
          <p:nvPr/>
        </p:nvSpPr>
        <p:spPr>
          <a:xfrm>
            <a:off x="5795392" y="2846069"/>
            <a:ext cx="1262165" cy="34290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/>
              <a:t>SAN switch</a:t>
            </a:r>
            <a:endParaRPr kumimoji="1" lang="ja-JP" altLang="en-US" sz="1200"/>
          </a:p>
        </p:txBody>
      </p:sp>
      <p:sp>
        <p:nvSpPr>
          <p:cNvPr id="45" name="角丸四角形 44">
            <a:extLst>
              <a:ext uri="{FF2B5EF4-FFF2-40B4-BE49-F238E27FC236}">
                <a16:creationId xmlns:a16="http://schemas.microsoft.com/office/drawing/2014/main" id="{4EF2CC8F-03A9-4F58-76E7-BD64D47A0419}"/>
              </a:ext>
            </a:extLst>
          </p:cNvPr>
          <p:cNvSpPr/>
          <p:nvPr/>
        </p:nvSpPr>
        <p:spPr>
          <a:xfrm>
            <a:off x="5680566" y="196604"/>
            <a:ext cx="5733299" cy="2402774"/>
          </a:xfrm>
          <a:prstGeom prst="roundRect">
            <a:avLst>
              <a:gd name="adj" fmla="val 10631"/>
            </a:avLst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accent3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dirty="0">
                <a:solidFill>
                  <a:schemeClr val="tx1"/>
                </a:solidFill>
              </a:rPr>
              <a:t>S</a:t>
            </a:r>
            <a:r>
              <a:rPr kumimoji="1" lang="en-US" altLang="ja-JP" sz="1400" dirty="0">
                <a:solidFill>
                  <a:schemeClr val="tx1"/>
                </a:solidFill>
              </a:rPr>
              <a:t>1022</a:t>
            </a: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kumimoji="1" lang="en-US" altLang="ja-JP" sz="1400" dirty="0">
              <a:solidFill>
                <a:schemeClr val="tx1"/>
              </a:solidFill>
            </a:endParaRPr>
          </a:p>
          <a:p>
            <a:pPr algn="ctr"/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19910DD7-B980-59D4-61CE-1E22E2046ED5}"/>
              </a:ext>
            </a:extLst>
          </p:cNvPr>
          <p:cNvSpPr/>
          <p:nvPr/>
        </p:nvSpPr>
        <p:spPr>
          <a:xfrm>
            <a:off x="8179056" y="260933"/>
            <a:ext cx="736320" cy="425064"/>
          </a:xfrm>
          <a:prstGeom prst="roundRect">
            <a:avLst>
              <a:gd name="adj" fmla="val 10631"/>
            </a:avLst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accent3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>
                <a:solidFill>
                  <a:schemeClr val="tx1"/>
                </a:solidFill>
              </a:rPr>
              <a:t>VM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87CDF47B-F69F-EF2C-B667-842F623B7B71}"/>
              </a:ext>
            </a:extLst>
          </p:cNvPr>
          <p:cNvGrpSpPr/>
          <p:nvPr/>
        </p:nvGrpSpPr>
        <p:grpSpPr>
          <a:xfrm>
            <a:off x="6876284" y="4421638"/>
            <a:ext cx="1023304" cy="522991"/>
            <a:chOff x="2368654" y="815090"/>
            <a:chExt cx="1027676" cy="546101"/>
          </a:xfrm>
        </p:grpSpPr>
        <p:sp>
          <p:nvSpPr>
            <p:cNvPr id="32" name="Freeform 115">
              <a:extLst>
                <a:ext uri="{FF2B5EF4-FFF2-40B4-BE49-F238E27FC236}">
                  <a16:creationId xmlns:a16="http://schemas.microsoft.com/office/drawing/2014/main" id="{77392106-4CC4-5FD5-CA4C-323F0EB12C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8654" y="872563"/>
              <a:ext cx="1027676" cy="488628"/>
            </a:xfrm>
            <a:custGeom>
              <a:avLst/>
              <a:gdLst>
                <a:gd name="T0" fmla="*/ 0 w 266"/>
                <a:gd name="T1" fmla="*/ 0 h 328"/>
                <a:gd name="T2" fmla="*/ 0 w 266"/>
                <a:gd name="T3" fmla="*/ 264 h 328"/>
                <a:gd name="T4" fmla="*/ 2 w 266"/>
                <a:gd name="T5" fmla="*/ 264 h 328"/>
                <a:gd name="T6" fmla="*/ 10 w 266"/>
                <a:gd name="T7" fmla="*/ 284 h 328"/>
                <a:gd name="T8" fmla="*/ 28 w 266"/>
                <a:gd name="T9" fmla="*/ 302 h 328"/>
                <a:gd name="T10" fmla="*/ 58 w 266"/>
                <a:gd name="T11" fmla="*/ 316 h 328"/>
                <a:gd name="T12" fmla="*/ 92 w 266"/>
                <a:gd name="T13" fmla="*/ 324 h 328"/>
                <a:gd name="T14" fmla="*/ 134 w 266"/>
                <a:gd name="T15" fmla="*/ 328 h 328"/>
                <a:gd name="T16" fmla="*/ 174 w 266"/>
                <a:gd name="T17" fmla="*/ 324 h 328"/>
                <a:gd name="T18" fmla="*/ 210 w 266"/>
                <a:gd name="T19" fmla="*/ 316 h 328"/>
                <a:gd name="T20" fmla="*/ 238 w 266"/>
                <a:gd name="T21" fmla="*/ 302 h 328"/>
                <a:gd name="T22" fmla="*/ 256 w 266"/>
                <a:gd name="T23" fmla="*/ 284 h 328"/>
                <a:gd name="T24" fmla="*/ 266 w 266"/>
                <a:gd name="T25" fmla="*/ 264 h 328"/>
                <a:gd name="T26" fmla="*/ 266 w 266"/>
                <a:gd name="T27" fmla="*/ 264 h 328"/>
                <a:gd name="T28" fmla="*/ 266 w 266"/>
                <a:gd name="T29" fmla="*/ 0 h 328"/>
                <a:gd name="T30" fmla="*/ 0 w 266"/>
                <a:gd name="T31" fmla="*/ 0 h 32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66" h="328">
                  <a:moveTo>
                    <a:pt x="0" y="0"/>
                  </a:moveTo>
                  <a:lnTo>
                    <a:pt x="0" y="264"/>
                  </a:lnTo>
                  <a:lnTo>
                    <a:pt x="2" y="264"/>
                  </a:lnTo>
                  <a:lnTo>
                    <a:pt x="10" y="284"/>
                  </a:lnTo>
                  <a:lnTo>
                    <a:pt x="28" y="302"/>
                  </a:lnTo>
                  <a:lnTo>
                    <a:pt x="58" y="316"/>
                  </a:lnTo>
                  <a:lnTo>
                    <a:pt x="92" y="324"/>
                  </a:lnTo>
                  <a:lnTo>
                    <a:pt x="134" y="328"/>
                  </a:lnTo>
                  <a:lnTo>
                    <a:pt x="174" y="324"/>
                  </a:lnTo>
                  <a:lnTo>
                    <a:pt x="210" y="316"/>
                  </a:lnTo>
                  <a:lnTo>
                    <a:pt x="238" y="302"/>
                  </a:lnTo>
                  <a:lnTo>
                    <a:pt x="256" y="284"/>
                  </a:lnTo>
                  <a:lnTo>
                    <a:pt x="266" y="264"/>
                  </a:lnTo>
                  <a:lnTo>
                    <a:pt x="26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50000">
                  <a:schemeClr val="accent2">
                    <a:lumMod val="20000"/>
                    <a:lumOff val="8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0" scaled="1"/>
            </a:gradFill>
            <a:ln>
              <a:noFill/>
            </a:ln>
          </p:spPr>
          <p:txBody>
            <a:bodyPr wrap="square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ja-JP" sz="1600" dirty="0"/>
                <a:t>rootvg</a:t>
              </a:r>
              <a:endParaRPr lang="ja-JP" altLang="en-US" sz="1600"/>
            </a:p>
          </p:txBody>
        </p:sp>
        <p:sp>
          <p:nvSpPr>
            <p:cNvPr id="33" name="Freeform 116">
              <a:extLst>
                <a:ext uri="{FF2B5EF4-FFF2-40B4-BE49-F238E27FC236}">
                  <a16:creationId xmlns:a16="http://schemas.microsoft.com/office/drawing/2014/main" id="{8306BE0F-EB33-688E-9F20-B1AFE21515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1354" y="815090"/>
              <a:ext cx="1003300" cy="139700"/>
            </a:xfrm>
            <a:custGeom>
              <a:avLst/>
              <a:gdLst>
                <a:gd name="T0" fmla="*/ 266 w 266"/>
                <a:gd name="T1" fmla="*/ 68 h 134"/>
                <a:gd name="T2" fmla="*/ 258 w 266"/>
                <a:gd name="T3" fmla="*/ 88 h 134"/>
                <a:gd name="T4" fmla="*/ 240 w 266"/>
                <a:gd name="T5" fmla="*/ 106 h 134"/>
                <a:gd name="T6" fmla="*/ 212 w 266"/>
                <a:gd name="T7" fmla="*/ 120 h 134"/>
                <a:gd name="T8" fmla="*/ 174 w 266"/>
                <a:gd name="T9" fmla="*/ 130 h 134"/>
                <a:gd name="T10" fmla="*/ 134 w 266"/>
                <a:gd name="T11" fmla="*/ 134 h 134"/>
                <a:gd name="T12" fmla="*/ 92 w 266"/>
                <a:gd name="T13" fmla="*/ 130 h 134"/>
                <a:gd name="T14" fmla="*/ 54 w 266"/>
                <a:gd name="T15" fmla="*/ 120 h 134"/>
                <a:gd name="T16" fmla="*/ 26 w 266"/>
                <a:gd name="T17" fmla="*/ 106 h 134"/>
                <a:gd name="T18" fmla="*/ 8 w 266"/>
                <a:gd name="T19" fmla="*/ 88 h 134"/>
                <a:gd name="T20" fmla="*/ 0 w 266"/>
                <a:gd name="T21" fmla="*/ 68 h 134"/>
                <a:gd name="T22" fmla="*/ 8 w 266"/>
                <a:gd name="T23" fmla="*/ 46 h 134"/>
                <a:gd name="T24" fmla="*/ 26 w 266"/>
                <a:gd name="T25" fmla="*/ 28 h 134"/>
                <a:gd name="T26" fmla="*/ 54 w 266"/>
                <a:gd name="T27" fmla="*/ 14 h 134"/>
                <a:gd name="T28" fmla="*/ 92 w 266"/>
                <a:gd name="T29" fmla="*/ 4 h 134"/>
                <a:gd name="T30" fmla="*/ 134 w 266"/>
                <a:gd name="T31" fmla="*/ 0 h 134"/>
                <a:gd name="T32" fmla="*/ 174 w 266"/>
                <a:gd name="T33" fmla="*/ 4 h 134"/>
                <a:gd name="T34" fmla="*/ 212 w 266"/>
                <a:gd name="T35" fmla="*/ 14 h 134"/>
                <a:gd name="T36" fmla="*/ 240 w 266"/>
                <a:gd name="T37" fmla="*/ 28 h 134"/>
                <a:gd name="T38" fmla="*/ 258 w 266"/>
                <a:gd name="T39" fmla="*/ 46 h 134"/>
                <a:gd name="T40" fmla="*/ 266 w 266"/>
                <a:gd name="T41" fmla="*/ 68 h 1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66" h="134">
                  <a:moveTo>
                    <a:pt x="266" y="68"/>
                  </a:moveTo>
                  <a:lnTo>
                    <a:pt x="258" y="88"/>
                  </a:lnTo>
                  <a:lnTo>
                    <a:pt x="240" y="106"/>
                  </a:lnTo>
                  <a:lnTo>
                    <a:pt x="212" y="120"/>
                  </a:lnTo>
                  <a:lnTo>
                    <a:pt x="174" y="130"/>
                  </a:lnTo>
                  <a:lnTo>
                    <a:pt x="134" y="134"/>
                  </a:lnTo>
                  <a:lnTo>
                    <a:pt x="92" y="130"/>
                  </a:lnTo>
                  <a:lnTo>
                    <a:pt x="54" y="120"/>
                  </a:lnTo>
                  <a:lnTo>
                    <a:pt x="26" y="106"/>
                  </a:lnTo>
                  <a:lnTo>
                    <a:pt x="8" y="88"/>
                  </a:lnTo>
                  <a:lnTo>
                    <a:pt x="0" y="68"/>
                  </a:lnTo>
                  <a:lnTo>
                    <a:pt x="8" y="46"/>
                  </a:lnTo>
                  <a:lnTo>
                    <a:pt x="26" y="28"/>
                  </a:lnTo>
                  <a:lnTo>
                    <a:pt x="54" y="14"/>
                  </a:lnTo>
                  <a:lnTo>
                    <a:pt x="92" y="4"/>
                  </a:lnTo>
                  <a:lnTo>
                    <a:pt x="134" y="0"/>
                  </a:lnTo>
                  <a:lnTo>
                    <a:pt x="174" y="4"/>
                  </a:lnTo>
                  <a:lnTo>
                    <a:pt x="212" y="14"/>
                  </a:lnTo>
                  <a:lnTo>
                    <a:pt x="240" y="28"/>
                  </a:lnTo>
                  <a:lnTo>
                    <a:pt x="258" y="46"/>
                  </a:lnTo>
                  <a:lnTo>
                    <a:pt x="266" y="6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59728D11-0A4C-7A4E-98C7-0BF5BA84D72F}"/>
              </a:ext>
            </a:extLst>
          </p:cNvPr>
          <p:cNvGrpSpPr/>
          <p:nvPr/>
        </p:nvGrpSpPr>
        <p:grpSpPr>
          <a:xfrm>
            <a:off x="9494608" y="4421005"/>
            <a:ext cx="1027676" cy="522991"/>
            <a:chOff x="5160988" y="776990"/>
            <a:chExt cx="1027676" cy="546101"/>
          </a:xfrm>
        </p:grpSpPr>
        <p:sp>
          <p:nvSpPr>
            <p:cNvPr id="30" name="Freeform 115">
              <a:extLst>
                <a:ext uri="{FF2B5EF4-FFF2-40B4-BE49-F238E27FC236}">
                  <a16:creationId xmlns:a16="http://schemas.microsoft.com/office/drawing/2014/main" id="{1387029E-DF4F-79BB-9C0D-AFDE9AE449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0988" y="834463"/>
              <a:ext cx="1027676" cy="488628"/>
            </a:xfrm>
            <a:custGeom>
              <a:avLst/>
              <a:gdLst>
                <a:gd name="T0" fmla="*/ 0 w 266"/>
                <a:gd name="T1" fmla="*/ 0 h 328"/>
                <a:gd name="T2" fmla="*/ 0 w 266"/>
                <a:gd name="T3" fmla="*/ 264 h 328"/>
                <a:gd name="T4" fmla="*/ 2 w 266"/>
                <a:gd name="T5" fmla="*/ 264 h 328"/>
                <a:gd name="T6" fmla="*/ 10 w 266"/>
                <a:gd name="T7" fmla="*/ 284 h 328"/>
                <a:gd name="T8" fmla="*/ 28 w 266"/>
                <a:gd name="T9" fmla="*/ 302 h 328"/>
                <a:gd name="T10" fmla="*/ 58 w 266"/>
                <a:gd name="T11" fmla="*/ 316 h 328"/>
                <a:gd name="T12" fmla="*/ 92 w 266"/>
                <a:gd name="T13" fmla="*/ 324 h 328"/>
                <a:gd name="T14" fmla="*/ 134 w 266"/>
                <a:gd name="T15" fmla="*/ 328 h 328"/>
                <a:gd name="T16" fmla="*/ 174 w 266"/>
                <a:gd name="T17" fmla="*/ 324 h 328"/>
                <a:gd name="T18" fmla="*/ 210 w 266"/>
                <a:gd name="T19" fmla="*/ 316 h 328"/>
                <a:gd name="T20" fmla="*/ 238 w 266"/>
                <a:gd name="T21" fmla="*/ 302 h 328"/>
                <a:gd name="T22" fmla="*/ 256 w 266"/>
                <a:gd name="T23" fmla="*/ 284 h 328"/>
                <a:gd name="T24" fmla="*/ 266 w 266"/>
                <a:gd name="T25" fmla="*/ 264 h 328"/>
                <a:gd name="T26" fmla="*/ 266 w 266"/>
                <a:gd name="T27" fmla="*/ 264 h 328"/>
                <a:gd name="T28" fmla="*/ 266 w 266"/>
                <a:gd name="T29" fmla="*/ 0 h 328"/>
                <a:gd name="T30" fmla="*/ 0 w 266"/>
                <a:gd name="T31" fmla="*/ 0 h 32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66" h="328">
                  <a:moveTo>
                    <a:pt x="0" y="0"/>
                  </a:moveTo>
                  <a:lnTo>
                    <a:pt x="0" y="264"/>
                  </a:lnTo>
                  <a:lnTo>
                    <a:pt x="2" y="264"/>
                  </a:lnTo>
                  <a:lnTo>
                    <a:pt x="10" y="284"/>
                  </a:lnTo>
                  <a:lnTo>
                    <a:pt x="28" y="302"/>
                  </a:lnTo>
                  <a:lnTo>
                    <a:pt x="58" y="316"/>
                  </a:lnTo>
                  <a:lnTo>
                    <a:pt x="92" y="324"/>
                  </a:lnTo>
                  <a:lnTo>
                    <a:pt x="134" y="328"/>
                  </a:lnTo>
                  <a:lnTo>
                    <a:pt x="174" y="324"/>
                  </a:lnTo>
                  <a:lnTo>
                    <a:pt x="210" y="316"/>
                  </a:lnTo>
                  <a:lnTo>
                    <a:pt x="238" y="302"/>
                  </a:lnTo>
                  <a:lnTo>
                    <a:pt x="256" y="284"/>
                  </a:lnTo>
                  <a:lnTo>
                    <a:pt x="266" y="264"/>
                  </a:lnTo>
                  <a:lnTo>
                    <a:pt x="26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50000">
                  <a:schemeClr val="accent2">
                    <a:lumMod val="20000"/>
                    <a:lumOff val="8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0" scaled="1"/>
            </a:gradFill>
            <a:ln>
              <a:noFill/>
            </a:ln>
          </p:spPr>
          <p:txBody>
            <a:bodyPr wrap="square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ja-JP" sz="1600" dirty="0"/>
                <a:t>rootvg</a:t>
              </a:r>
              <a:endParaRPr lang="ja-JP" altLang="en-US" sz="1600"/>
            </a:p>
          </p:txBody>
        </p:sp>
        <p:sp>
          <p:nvSpPr>
            <p:cNvPr id="31" name="Freeform 116">
              <a:extLst>
                <a:ext uri="{FF2B5EF4-FFF2-40B4-BE49-F238E27FC236}">
                  <a16:creationId xmlns:a16="http://schemas.microsoft.com/office/drawing/2014/main" id="{2AF586A7-5F07-5736-A46F-067251BE293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3688" y="776990"/>
              <a:ext cx="1003300" cy="139700"/>
            </a:xfrm>
            <a:custGeom>
              <a:avLst/>
              <a:gdLst>
                <a:gd name="T0" fmla="*/ 266 w 266"/>
                <a:gd name="T1" fmla="*/ 68 h 134"/>
                <a:gd name="T2" fmla="*/ 258 w 266"/>
                <a:gd name="T3" fmla="*/ 88 h 134"/>
                <a:gd name="T4" fmla="*/ 240 w 266"/>
                <a:gd name="T5" fmla="*/ 106 h 134"/>
                <a:gd name="T6" fmla="*/ 212 w 266"/>
                <a:gd name="T7" fmla="*/ 120 h 134"/>
                <a:gd name="T8" fmla="*/ 174 w 266"/>
                <a:gd name="T9" fmla="*/ 130 h 134"/>
                <a:gd name="T10" fmla="*/ 134 w 266"/>
                <a:gd name="T11" fmla="*/ 134 h 134"/>
                <a:gd name="T12" fmla="*/ 92 w 266"/>
                <a:gd name="T13" fmla="*/ 130 h 134"/>
                <a:gd name="T14" fmla="*/ 54 w 266"/>
                <a:gd name="T15" fmla="*/ 120 h 134"/>
                <a:gd name="T16" fmla="*/ 26 w 266"/>
                <a:gd name="T17" fmla="*/ 106 h 134"/>
                <a:gd name="T18" fmla="*/ 8 w 266"/>
                <a:gd name="T19" fmla="*/ 88 h 134"/>
                <a:gd name="T20" fmla="*/ 0 w 266"/>
                <a:gd name="T21" fmla="*/ 68 h 134"/>
                <a:gd name="T22" fmla="*/ 8 w 266"/>
                <a:gd name="T23" fmla="*/ 46 h 134"/>
                <a:gd name="T24" fmla="*/ 26 w 266"/>
                <a:gd name="T25" fmla="*/ 28 h 134"/>
                <a:gd name="T26" fmla="*/ 54 w 266"/>
                <a:gd name="T27" fmla="*/ 14 h 134"/>
                <a:gd name="T28" fmla="*/ 92 w 266"/>
                <a:gd name="T29" fmla="*/ 4 h 134"/>
                <a:gd name="T30" fmla="*/ 134 w 266"/>
                <a:gd name="T31" fmla="*/ 0 h 134"/>
                <a:gd name="T32" fmla="*/ 174 w 266"/>
                <a:gd name="T33" fmla="*/ 4 h 134"/>
                <a:gd name="T34" fmla="*/ 212 w 266"/>
                <a:gd name="T35" fmla="*/ 14 h 134"/>
                <a:gd name="T36" fmla="*/ 240 w 266"/>
                <a:gd name="T37" fmla="*/ 28 h 134"/>
                <a:gd name="T38" fmla="*/ 258 w 266"/>
                <a:gd name="T39" fmla="*/ 46 h 134"/>
                <a:gd name="T40" fmla="*/ 266 w 266"/>
                <a:gd name="T41" fmla="*/ 68 h 1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66" h="134">
                  <a:moveTo>
                    <a:pt x="266" y="68"/>
                  </a:moveTo>
                  <a:lnTo>
                    <a:pt x="258" y="88"/>
                  </a:lnTo>
                  <a:lnTo>
                    <a:pt x="240" y="106"/>
                  </a:lnTo>
                  <a:lnTo>
                    <a:pt x="212" y="120"/>
                  </a:lnTo>
                  <a:lnTo>
                    <a:pt x="174" y="130"/>
                  </a:lnTo>
                  <a:lnTo>
                    <a:pt x="134" y="134"/>
                  </a:lnTo>
                  <a:lnTo>
                    <a:pt x="92" y="130"/>
                  </a:lnTo>
                  <a:lnTo>
                    <a:pt x="54" y="120"/>
                  </a:lnTo>
                  <a:lnTo>
                    <a:pt x="26" y="106"/>
                  </a:lnTo>
                  <a:lnTo>
                    <a:pt x="8" y="88"/>
                  </a:lnTo>
                  <a:lnTo>
                    <a:pt x="0" y="68"/>
                  </a:lnTo>
                  <a:lnTo>
                    <a:pt x="8" y="46"/>
                  </a:lnTo>
                  <a:lnTo>
                    <a:pt x="26" y="28"/>
                  </a:lnTo>
                  <a:lnTo>
                    <a:pt x="54" y="14"/>
                  </a:lnTo>
                  <a:lnTo>
                    <a:pt x="92" y="4"/>
                  </a:lnTo>
                  <a:lnTo>
                    <a:pt x="134" y="0"/>
                  </a:lnTo>
                  <a:lnTo>
                    <a:pt x="174" y="4"/>
                  </a:lnTo>
                  <a:lnTo>
                    <a:pt x="212" y="14"/>
                  </a:lnTo>
                  <a:lnTo>
                    <a:pt x="240" y="28"/>
                  </a:lnTo>
                  <a:lnTo>
                    <a:pt x="258" y="46"/>
                  </a:lnTo>
                  <a:lnTo>
                    <a:pt x="266" y="6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</p:grpSp>
      <p:sp>
        <p:nvSpPr>
          <p:cNvPr id="36" name="角丸四角形 35">
            <a:extLst>
              <a:ext uri="{FF2B5EF4-FFF2-40B4-BE49-F238E27FC236}">
                <a16:creationId xmlns:a16="http://schemas.microsoft.com/office/drawing/2014/main" id="{04C0446A-49CF-89DD-1A4D-B723511DA3BA}"/>
              </a:ext>
            </a:extLst>
          </p:cNvPr>
          <p:cNvSpPr/>
          <p:nvPr/>
        </p:nvSpPr>
        <p:spPr>
          <a:xfrm>
            <a:off x="6346876" y="4258623"/>
            <a:ext cx="2082121" cy="2484738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角丸四角形 37">
            <a:extLst>
              <a:ext uri="{FF2B5EF4-FFF2-40B4-BE49-F238E27FC236}">
                <a16:creationId xmlns:a16="http://schemas.microsoft.com/office/drawing/2014/main" id="{0C59FEDD-105C-7E9B-69CF-0A473BFC74DC}"/>
              </a:ext>
            </a:extLst>
          </p:cNvPr>
          <p:cNvSpPr/>
          <p:nvPr/>
        </p:nvSpPr>
        <p:spPr>
          <a:xfrm>
            <a:off x="9000153" y="4223868"/>
            <a:ext cx="2016586" cy="2437528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角丸四角形 45">
            <a:extLst>
              <a:ext uri="{FF2B5EF4-FFF2-40B4-BE49-F238E27FC236}">
                <a16:creationId xmlns:a16="http://schemas.microsoft.com/office/drawing/2014/main" id="{B167592F-3BCB-1AE4-7C15-8C97BB38140A}"/>
              </a:ext>
            </a:extLst>
          </p:cNvPr>
          <p:cNvSpPr/>
          <p:nvPr/>
        </p:nvSpPr>
        <p:spPr>
          <a:xfrm>
            <a:off x="5836452" y="1604526"/>
            <a:ext cx="1983382" cy="807490"/>
          </a:xfrm>
          <a:prstGeom prst="roundRect">
            <a:avLst>
              <a:gd name="adj" fmla="val 10631"/>
            </a:avLst>
          </a:prstGeom>
          <a:solidFill>
            <a:schemeClr val="accent4">
              <a:lumMod val="20000"/>
              <a:lumOff val="80000"/>
            </a:schemeClr>
          </a:solidFill>
          <a:ln w="15875">
            <a:solidFill>
              <a:schemeClr val="accent3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b="1" dirty="0">
                <a:solidFill>
                  <a:schemeClr val="tx1"/>
                </a:solidFill>
              </a:rPr>
              <a:t>VIOS#1</a:t>
            </a: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47" name="角丸四角形 46">
            <a:extLst>
              <a:ext uri="{FF2B5EF4-FFF2-40B4-BE49-F238E27FC236}">
                <a16:creationId xmlns:a16="http://schemas.microsoft.com/office/drawing/2014/main" id="{49ADA69D-2FD0-D7A6-06AD-E8713EAA7356}"/>
              </a:ext>
            </a:extLst>
          </p:cNvPr>
          <p:cNvSpPr/>
          <p:nvPr/>
        </p:nvSpPr>
        <p:spPr>
          <a:xfrm>
            <a:off x="9192940" y="1613636"/>
            <a:ext cx="2090094" cy="807490"/>
          </a:xfrm>
          <a:prstGeom prst="roundRect">
            <a:avLst>
              <a:gd name="adj" fmla="val 10631"/>
            </a:avLst>
          </a:prstGeom>
          <a:solidFill>
            <a:schemeClr val="accent4">
              <a:lumMod val="20000"/>
              <a:lumOff val="80000"/>
            </a:schemeClr>
          </a:solidFill>
          <a:ln w="15875">
            <a:solidFill>
              <a:schemeClr val="accent3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b="1" dirty="0">
                <a:solidFill>
                  <a:schemeClr val="tx1"/>
                </a:solidFill>
              </a:rPr>
              <a:t>VIOS#2</a:t>
            </a: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48" name="角丸四角形 47">
            <a:extLst>
              <a:ext uri="{FF2B5EF4-FFF2-40B4-BE49-F238E27FC236}">
                <a16:creationId xmlns:a16="http://schemas.microsoft.com/office/drawing/2014/main" id="{3EB31828-3B2B-DFCC-521F-66774148104D}"/>
              </a:ext>
            </a:extLst>
          </p:cNvPr>
          <p:cNvSpPr/>
          <p:nvPr/>
        </p:nvSpPr>
        <p:spPr>
          <a:xfrm>
            <a:off x="9306232" y="1965713"/>
            <a:ext cx="816006" cy="395290"/>
          </a:xfrm>
          <a:prstGeom prst="roundRect">
            <a:avLst>
              <a:gd name="adj" fmla="val 10631"/>
            </a:avLst>
          </a:prstGeom>
          <a:solidFill>
            <a:schemeClr val="bg1"/>
          </a:solidFill>
          <a:ln w="15875">
            <a:solidFill>
              <a:schemeClr val="accent3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rgbClr val="FF0000"/>
                </a:solidFill>
              </a:rPr>
              <a:t>fcs0 </a:t>
            </a:r>
          </a:p>
        </p:txBody>
      </p:sp>
      <p:sp>
        <p:nvSpPr>
          <p:cNvPr id="49" name="角丸四角形 48">
            <a:extLst>
              <a:ext uri="{FF2B5EF4-FFF2-40B4-BE49-F238E27FC236}">
                <a16:creationId xmlns:a16="http://schemas.microsoft.com/office/drawing/2014/main" id="{41405D49-7C0F-E428-B581-D0A363D1EB21}"/>
              </a:ext>
            </a:extLst>
          </p:cNvPr>
          <p:cNvSpPr/>
          <p:nvPr/>
        </p:nvSpPr>
        <p:spPr>
          <a:xfrm>
            <a:off x="5881175" y="1965713"/>
            <a:ext cx="816006" cy="395290"/>
          </a:xfrm>
          <a:prstGeom prst="roundRect">
            <a:avLst>
              <a:gd name="adj" fmla="val 10631"/>
            </a:avLst>
          </a:prstGeom>
          <a:solidFill>
            <a:schemeClr val="bg1"/>
          </a:solidFill>
          <a:ln w="15875">
            <a:solidFill>
              <a:schemeClr val="accent3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rgbClr val="FF0000"/>
                </a:solidFill>
              </a:rPr>
              <a:t>fcs0 </a:t>
            </a:r>
          </a:p>
        </p:txBody>
      </p:sp>
      <p:sp>
        <p:nvSpPr>
          <p:cNvPr id="50" name="角丸四角形 49">
            <a:extLst>
              <a:ext uri="{FF2B5EF4-FFF2-40B4-BE49-F238E27FC236}">
                <a16:creationId xmlns:a16="http://schemas.microsoft.com/office/drawing/2014/main" id="{08FD9E19-52D8-2624-9C97-1C9FCE078EC0}"/>
              </a:ext>
            </a:extLst>
          </p:cNvPr>
          <p:cNvSpPr/>
          <p:nvPr/>
        </p:nvSpPr>
        <p:spPr>
          <a:xfrm>
            <a:off x="10311191" y="1948054"/>
            <a:ext cx="816006" cy="395290"/>
          </a:xfrm>
          <a:prstGeom prst="roundRect">
            <a:avLst>
              <a:gd name="adj" fmla="val 10631"/>
            </a:avLst>
          </a:prstGeom>
          <a:solidFill>
            <a:schemeClr val="bg1"/>
          </a:solidFill>
          <a:ln w="15875">
            <a:solidFill>
              <a:schemeClr val="accent3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accent4"/>
                </a:solidFill>
              </a:rPr>
              <a:t>fcs2 </a:t>
            </a:r>
          </a:p>
        </p:txBody>
      </p:sp>
      <p:sp>
        <p:nvSpPr>
          <p:cNvPr id="51" name="角丸四角形 50">
            <a:extLst>
              <a:ext uri="{FF2B5EF4-FFF2-40B4-BE49-F238E27FC236}">
                <a16:creationId xmlns:a16="http://schemas.microsoft.com/office/drawing/2014/main" id="{75DE4B67-95B3-9B29-9166-DD3F81D073EE}"/>
              </a:ext>
            </a:extLst>
          </p:cNvPr>
          <p:cNvSpPr/>
          <p:nvPr/>
        </p:nvSpPr>
        <p:spPr>
          <a:xfrm>
            <a:off x="6923195" y="1965713"/>
            <a:ext cx="816006" cy="395290"/>
          </a:xfrm>
          <a:prstGeom prst="roundRect">
            <a:avLst>
              <a:gd name="adj" fmla="val 10631"/>
            </a:avLst>
          </a:prstGeom>
          <a:solidFill>
            <a:schemeClr val="bg1"/>
          </a:solidFill>
          <a:ln w="15875">
            <a:solidFill>
              <a:schemeClr val="accent3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accent4"/>
                </a:solidFill>
              </a:rPr>
              <a:t>fcs2 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DC2D290-79BE-361B-7FEF-3F7B7A450BE0}"/>
              </a:ext>
            </a:extLst>
          </p:cNvPr>
          <p:cNvSpPr txBox="1"/>
          <p:nvPr/>
        </p:nvSpPr>
        <p:spPr>
          <a:xfrm>
            <a:off x="7057557" y="6326819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SVC 1</a:t>
            </a:r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812725C9-8580-5D0B-B312-04194C342D4B}"/>
              </a:ext>
            </a:extLst>
          </p:cNvPr>
          <p:cNvSpPr txBox="1"/>
          <p:nvPr/>
        </p:nvSpPr>
        <p:spPr>
          <a:xfrm>
            <a:off x="9674861" y="6290002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SVC 2</a:t>
            </a:r>
            <a:endParaRPr kumimoji="1" lang="ja-JP" altLang="en-US"/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2BC2A65F-C158-5945-2046-F1783266A09B}"/>
              </a:ext>
            </a:extLst>
          </p:cNvPr>
          <p:cNvCxnSpPr>
            <a:cxnSpLocks/>
            <a:stCxn id="4" idx="2"/>
            <a:endCxn id="49" idx="0"/>
          </p:cNvCxnSpPr>
          <p:nvPr/>
        </p:nvCxnSpPr>
        <p:spPr>
          <a:xfrm flipH="1">
            <a:off x="6289178" y="685997"/>
            <a:ext cx="2258038" cy="1279716"/>
          </a:xfrm>
          <a:prstGeom prst="line">
            <a:avLst/>
          </a:prstGeom>
          <a:ln w="41275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9F7616D7-E7D9-A10B-863D-E3A97ACA91CC}"/>
              </a:ext>
            </a:extLst>
          </p:cNvPr>
          <p:cNvSpPr/>
          <p:nvPr/>
        </p:nvSpPr>
        <p:spPr>
          <a:xfrm>
            <a:off x="9000152" y="2846941"/>
            <a:ext cx="1262165" cy="34290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/>
              <a:t>SAN switch</a:t>
            </a:r>
            <a:endParaRPr kumimoji="1" lang="ja-JP" altLang="en-US" sz="120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ED379E7-830F-2E86-5CD5-DF05FABF15AC}"/>
              </a:ext>
            </a:extLst>
          </p:cNvPr>
          <p:cNvSpPr txBox="1"/>
          <p:nvPr/>
        </p:nvSpPr>
        <p:spPr>
          <a:xfrm>
            <a:off x="157401" y="142530"/>
            <a:ext cx="5115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/>
              <a:t>Unexpected “mkvdiskhostmap” command is executed</a:t>
            </a:r>
            <a:endParaRPr kumimoji="1" lang="ja-JP" altLang="en-US" b="1"/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713A2C16-0A9A-6BA7-C98B-D8199150CFB0}"/>
              </a:ext>
            </a:extLst>
          </p:cNvPr>
          <p:cNvCxnSpPr>
            <a:cxnSpLocks/>
            <a:stCxn id="49" idx="2"/>
            <a:endCxn id="31" idx="14"/>
          </p:cNvCxnSpPr>
          <p:nvPr/>
        </p:nvCxnSpPr>
        <p:spPr>
          <a:xfrm>
            <a:off x="6289178" y="2361003"/>
            <a:ext cx="3565136" cy="2063996"/>
          </a:xfrm>
          <a:prstGeom prst="line">
            <a:avLst/>
          </a:prstGeom>
          <a:ln w="41275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585FF98B-C33D-BCE3-64BD-63A358DC4029}"/>
              </a:ext>
            </a:extLst>
          </p:cNvPr>
          <p:cNvCxnSpPr>
            <a:cxnSpLocks/>
            <a:endCxn id="50" idx="0"/>
          </p:cNvCxnSpPr>
          <p:nvPr/>
        </p:nvCxnSpPr>
        <p:spPr>
          <a:xfrm>
            <a:off x="8547216" y="685997"/>
            <a:ext cx="2171978" cy="1262057"/>
          </a:xfrm>
          <a:prstGeom prst="line">
            <a:avLst/>
          </a:prstGeom>
          <a:ln w="41275">
            <a:solidFill>
              <a:srgbClr val="00B05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6E0E3FD9-BC5C-AD52-768C-192B33C7775A}"/>
              </a:ext>
            </a:extLst>
          </p:cNvPr>
          <p:cNvCxnSpPr>
            <a:cxnSpLocks/>
            <a:stCxn id="50" idx="2"/>
            <a:endCxn id="33" idx="17"/>
          </p:cNvCxnSpPr>
          <p:nvPr/>
        </p:nvCxnSpPr>
        <p:spPr>
          <a:xfrm flipH="1">
            <a:off x="7685151" y="2343344"/>
            <a:ext cx="3034043" cy="2092272"/>
          </a:xfrm>
          <a:prstGeom prst="line">
            <a:avLst/>
          </a:prstGeom>
          <a:ln w="41275">
            <a:solidFill>
              <a:srgbClr val="00B05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角丸四角形吹き出し 42">
            <a:extLst>
              <a:ext uri="{FF2B5EF4-FFF2-40B4-BE49-F238E27FC236}">
                <a16:creationId xmlns:a16="http://schemas.microsoft.com/office/drawing/2014/main" id="{CED7488A-FB62-1610-A185-1617B8464CDB}"/>
              </a:ext>
            </a:extLst>
          </p:cNvPr>
          <p:cNvSpPr/>
          <p:nvPr/>
        </p:nvSpPr>
        <p:spPr>
          <a:xfrm>
            <a:off x="503349" y="3584350"/>
            <a:ext cx="5572500" cy="927158"/>
          </a:xfrm>
          <a:prstGeom prst="wedgeRoundRectCallout">
            <a:avLst>
              <a:gd name="adj1" fmla="val 15216"/>
              <a:gd name="adj2" fmla="val 111773"/>
              <a:gd name="adj3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400" dirty="0">
                <a:solidFill>
                  <a:srgbClr val="00B050"/>
                </a:solidFill>
              </a:rPr>
              <a:t>Despite configured only fcsX in SVC VIOS host, PowerVC seems to be ordered to create new svc host and execute “mkvdiskhostmap” to it.</a:t>
            </a:r>
            <a:endParaRPr kumimoji="1" lang="ja-JP" altLang="en-US" sz="1400">
              <a:solidFill>
                <a:srgbClr val="00B050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F159F21-C20D-9C40-67D1-BD49BB0952BB}"/>
              </a:ext>
            </a:extLst>
          </p:cNvPr>
          <p:cNvSpPr txBox="1"/>
          <p:nvPr/>
        </p:nvSpPr>
        <p:spPr>
          <a:xfrm>
            <a:off x="6436562" y="4992588"/>
            <a:ext cx="19027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b="1" dirty="0"/>
              <a:t>SVC1 host :  VIOS#1 (port mapping)</a:t>
            </a:r>
          </a:p>
          <a:p>
            <a:r>
              <a:rPr lang="ja-JP" altLang="en-US" sz="800" b="1">
                <a:solidFill>
                  <a:schemeClr val="accent6"/>
                </a:solidFill>
              </a:rPr>
              <a:t>　</a:t>
            </a:r>
            <a:r>
              <a:rPr lang="en-US" altLang="ja-JP" sz="800" b="1" dirty="0">
                <a:solidFill>
                  <a:schemeClr val="accent6"/>
                </a:solidFill>
              </a:rPr>
              <a:t>primary </a:t>
            </a:r>
            <a:r>
              <a:rPr kumimoji="1" lang="en-US" altLang="ja-JP" sz="800" b="1" dirty="0">
                <a:solidFill>
                  <a:schemeClr val="accent6"/>
                </a:solidFill>
              </a:rPr>
              <a:t>SVC node #port1</a:t>
            </a:r>
          </a:p>
          <a:p>
            <a:r>
              <a:rPr kumimoji="1" lang="ja-JP" altLang="en-US" sz="800" b="1">
                <a:solidFill>
                  <a:schemeClr val="accent6"/>
                </a:solidFill>
              </a:rPr>
              <a:t>　</a:t>
            </a:r>
            <a:r>
              <a:rPr lang="en-US" altLang="ja-JP" sz="800" b="1" dirty="0">
                <a:solidFill>
                  <a:schemeClr val="accent6"/>
                </a:solidFill>
              </a:rPr>
              <a:t>primary </a:t>
            </a:r>
            <a:r>
              <a:rPr kumimoji="1" lang="en-US" altLang="ja-JP" sz="800" b="1" dirty="0">
                <a:solidFill>
                  <a:schemeClr val="accent6"/>
                </a:solidFill>
              </a:rPr>
              <a:t>SVC node #port2</a:t>
            </a:r>
          </a:p>
          <a:p>
            <a:r>
              <a:rPr kumimoji="1" lang="ja-JP" altLang="en-US" sz="800" b="1">
                <a:solidFill>
                  <a:srgbClr val="FF0000"/>
                </a:solidFill>
              </a:rPr>
              <a:t>　</a:t>
            </a:r>
            <a:r>
              <a:rPr kumimoji="1" lang="en-US" altLang="ja-JP" sz="800" b="1" u="sng" dirty="0">
                <a:solidFill>
                  <a:srgbClr val="FF0000"/>
                </a:solidFill>
              </a:rPr>
              <a:t>S1022 VIOS #1  fcs0</a:t>
            </a:r>
          </a:p>
          <a:p>
            <a:endParaRPr kumimoji="1" lang="en-US" altLang="ja-JP" sz="800" b="1" dirty="0"/>
          </a:p>
          <a:p>
            <a:r>
              <a:rPr kumimoji="1" lang="en-US" altLang="ja-JP" sz="800" b="1" dirty="0"/>
              <a:t>SVC1 host : VIOS#2  (port mapping)</a:t>
            </a:r>
          </a:p>
          <a:p>
            <a:r>
              <a:rPr kumimoji="1" lang="ja-JP" altLang="en-US" sz="800" b="1">
                <a:solidFill>
                  <a:schemeClr val="accent6"/>
                </a:solidFill>
              </a:rPr>
              <a:t>　</a:t>
            </a:r>
            <a:r>
              <a:rPr lang="en-US" altLang="ja-JP" sz="800" b="1" dirty="0">
                <a:solidFill>
                  <a:schemeClr val="accent6"/>
                </a:solidFill>
              </a:rPr>
              <a:t>primary </a:t>
            </a:r>
            <a:r>
              <a:rPr kumimoji="1" lang="en-US" altLang="ja-JP" sz="800" b="1" dirty="0">
                <a:solidFill>
                  <a:schemeClr val="accent6"/>
                </a:solidFill>
              </a:rPr>
              <a:t>SVC node #port3</a:t>
            </a:r>
          </a:p>
          <a:p>
            <a:r>
              <a:rPr kumimoji="1" lang="ja-JP" altLang="en-US" sz="800" b="1">
                <a:solidFill>
                  <a:schemeClr val="accent6"/>
                </a:solidFill>
              </a:rPr>
              <a:t>　</a:t>
            </a:r>
            <a:r>
              <a:rPr lang="en-US" altLang="ja-JP" sz="800" b="1" dirty="0">
                <a:solidFill>
                  <a:schemeClr val="accent6"/>
                </a:solidFill>
              </a:rPr>
              <a:t>primary </a:t>
            </a:r>
            <a:r>
              <a:rPr kumimoji="1" lang="en-US" altLang="ja-JP" sz="800" b="1" dirty="0">
                <a:solidFill>
                  <a:schemeClr val="accent6"/>
                </a:solidFill>
              </a:rPr>
              <a:t>SVC node #port4</a:t>
            </a:r>
          </a:p>
          <a:p>
            <a:r>
              <a:rPr kumimoji="1" lang="ja-JP" altLang="en-US" sz="800" b="1">
                <a:solidFill>
                  <a:srgbClr val="FF0000"/>
                </a:solidFill>
              </a:rPr>
              <a:t>　</a:t>
            </a:r>
            <a:r>
              <a:rPr kumimoji="1" lang="en-US" altLang="ja-JP" sz="800" b="1" u="sng" dirty="0">
                <a:solidFill>
                  <a:srgbClr val="FF0000"/>
                </a:solidFill>
              </a:rPr>
              <a:t>S1022 VIOS #2  fcs0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8C016E7-CA4E-0E9F-5F07-D7CEB9900BEE}"/>
              </a:ext>
            </a:extLst>
          </p:cNvPr>
          <p:cNvSpPr txBox="1"/>
          <p:nvPr/>
        </p:nvSpPr>
        <p:spPr>
          <a:xfrm>
            <a:off x="9049992" y="4943996"/>
            <a:ext cx="19027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b="1" dirty="0"/>
              <a:t>host configuration: </a:t>
            </a:r>
          </a:p>
          <a:p>
            <a:r>
              <a:rPr kumimoji="1" lang="en-US" altLang="ja-JP" sz="800" b="1" dirty="0"/>
              <a:t>SVC1 host :  VIOS#1 (port mapping)</a:t>
            </a:r>
          </a:p>
          <a:p>
            <a:r>
              <a:rPr lang="ja-JP" altLang="en-US" sz="800" b="1">
                <a:solidFill>
                  <a:schemeClr val="accent6"/>
                </a:solidFill>
              </a:rPr>
              <a:t>　</a:t>
            </a:r>
            <a:r>
              <a:rPr lang="en-US" altLang="ja-JP" sz="800" b="1" dirty="0">
                <a:solidFill>
                  <a:schemeClr val="accent2"/>
                </a:solidFill>
              </a:rPr>
              <a:t>secondary </a:t>
            </a:r>
            <a:r>
              <a:rPr kumimoji="1" lang="en-US" altLang="ja-JP" sz="800" b="1" dirty="0">
                <a:solidFill>
                  <a:schemeClr val="accent2"/>
                </a:solidFill>
              </a:rPr>
              <a:t>SVC node #port1</a:t>
            </a:r>
          </a:p>
          <a:p>
            <a:r>
              <a:rPr kumimoji="1" lang="ja-JP" altLang="en-US" sz="800" b="1">
                <a:solidFill>
                  <a:schemeClr val="accent2"/>
                </a:solidFill>
              </a:rPr>
              <a:t>　</a:t>
            </a:r>
            <a:r>
              <a:rPr lang="en-US" altLang="ja-JP" sz="800" b="1" dirty="0">
                <a:solidFill>
                  <a:schemeClr val="accent2"/>
                </a:solidFill>
              </a:rPr>
              <a:t>secondary </a:t>
            </a:r>
            <a:r>
              <a:rPr kumimoji="1" lang="en-US" altLang="ja-JP" sz="800" b="1" dirty="0">
                <a:solidFill>
                  <a:schemeClr val="accent2"/>
                </a:solidFill>
              </a:rPr>
              <a:t>SVC node #port2</a:t>
            </a:r>
          </a:p>
          <a:p>
            <a:r>
              <a:rPr kumimoji="1" lang="ja-JP" altLang="en-US" sz="800" b="1">
                <a:solidFill>
                  <a:schemeClr val="accent4"/>
                </a:solidFill>
              </a:rPr>
              <a:t>　</a:t>
            </a:r>
            <a:r>
              <a:rPr kumimoji="1" lang="en-US" altLang="ja-JP" sz="800" b="1" u="sng" dirty="0">
                <a:solidFill>
                  <a:schemeClr val="accent4"/>
                </a:solidFill>
              </a:rPr>
              <a:t>S1022 VIOS #1  fcs2</a:t>
            </a:r>
          </a:p>
          <a:p>
            <a:r>
              <a:rPr kumimoji="1" lang="en-US" altLang="ja-JP" sz="800" b="1" dirty="0"/>
              <a:t>SVC1 host : VIOS#2  (port mapping)</a:t>
            </a:r>
          </a:p>
          <a:p>
            <a:r>
              <a:rPr kumimoji="1" lang="ja-JP" altLang="en-US" sz="800" b="1">
                <a:solidFill>
                  <a:schemeClr val="accent6"/>
                </a:solidFill>
              </a:rPr>
              <a:t>　</a:t>
            </a:r>
            <a:r>
              <a:rPr lang="en-US" altLang="ja-JP" sz="800" b="1" dirty="0">
                <a:solidFill>
                  <a:schemeClr val="accent6"/>
                </a:solidFill>
              </a:rPr>
              <a:t> </a:t>
            </a:r>
            <a:r>
              <a:rPr lang="en-US" altLang="ja-JP" sz="800" b="1" dirty="0">
                <a:solidFill>
                  <a:schemeClr val="accent2"/>
                </a:solidFill>
              </a:rPr>
              <a:t>secondary </a:t>
            </a:r>
            <a:r>
              <a:rPr kumimoji="1" lang="en-US" altLang="ja-JP" sz="800" b="1" dirty="0">
                <a:solidFill>
                  <a:schemeClr val="accent2"/>
                </a:solidFill>
              </a:rPr>
              <a:t>SVC node #port3</a:t>
            </a:r>
          </a:p>
          <a:p>
            <a:r>
              <a:rPr kumimoji="1" lang="ja-JP" altLang="en-US" sz="800" b="1">
                <a:solidFill>
                  <a:schemeClr val="accent2"/>
                </a:solidFill>
              </a:rPr>
              <a:t>　</a:t>
            </a:r>
            <a:r>
              <a:rPr lang="en-US" altLang="ja-JP" sz="800" b="1" dirty="0">
                <a:solidFill>
                  <a:schemeClr val="accent2"/>
                </a:solidFill>
              </a:rPr>
              <a:t> secondary </a:t>
            </a:r>
            <a:r>
              <a:rPr kumimoji="1" lang="en-US" altLang="ja-JP" sz="800" b="1" dirty="0">
                <a:solidFill>
                  <a:schemeClr val="accent2"/>
                </a:solidFill>
              </a:rPr>
              <a:t>SVC node #port4</a:t>
            </a:r>
          </a:p>
          <a:p>
            <a:r>
              <a:rPr kumimoji="1" lang="ja-JP" altLang="en-US" sz="800" b="1">
                <a:solidFill>
                  <a:schemeClr val="accent4"/>
                </a:solidFill>
              </a:rPr>
              <a:t>　</a:t>
            </a:r>
            <a:r>
              <a:rPr kumimoji="1" lang="en-US" altLang="ja-JP" sz="800" b="1" dirty="0">
                <a:solidFill>
                  <a:schemeClr val="accent4"/>
                </a:solidFill>
              </a:rPr>
              <a:t> </a:t>
            </a:r>
            <a:r>
              <a:rPr kumimoji="1" lang="en-US" altLang="ja-JP" sz="800" b="1" u="sng" dirty="0">
                <a:solidFill>
                  <a:schemeClr val="accent4"/>
                </a:solidFill>
              </a:rPr>
              <a:t>S1022 VIOS #2  fcs2</a:t>
            </a:r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17B81A79-5166-D0B7-719C-43BCAAE75876}"/>
              </a:ext>
            </a:extLst>
          </p:cNvPr>
          <p:cNvSpPr/>
          <p:nvPr/>
        </p:nvSpPr>
        <p:spPr>
          <a:xfrm>
            <a:off x="10619204" y="2846069"/>
            <a:ext cx="1262165" cy="34290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/>
              <a:t>SAN switch</a:t>
            </a:r>
            <a:endParaRPr kumimoji="1" lang="ja-JP" altLang="en-US" sz="120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253F786-6C72-C07F-EBC4-22A58AB81441}"/>
              </a:ext>
            </a:extLst>
          </p:cNvPr>
          <p:cNvSpPr txBox="1"/>
          <p:nvPr/>
        </p:nvSpPr>
        <p:spPr>
          <a:xfrm>
            <a:off x="1548203" y="1310689"/>
            <a:ext cx="2407971" cy="20928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" altLang="ja-JP" sz="1000" b="1" u="sng" dirty="0"/>
              <a:t>Storage Connectivity Group(SCG) settings for PowerVC </a:t>
            </a:r>
          </a:p>
          <a:p>
            <a:endParaRPr lang="en" altLang="ja-JP" sz="1000" b="1" dirty="0"/>
          </a:p>
          <a:p>
            <a:r>
              <a:rPr lang="ja-JP" altLang="en-US" sz="1000" b="1"/>
              <a:t>・</a:t>
            </a:r>
            <a:r>
              <a:rPr lang="en" altLang="ja-JP" sz="1000" b="1" dirty="0"/>
              <a:t>SCG name: “</a:t>
            </a:r>
            <a:r>
              <a:rPr lang="en-US" altLang="ja-JP" sz="1000" b="1" dirty="0"/>
              <a:t>development “</a:t>
            </a:r>
          </a:p>
          <a:p>
            <a:r>
              <a:rPr lang="ja-JP" altLang="en-US" sz="1000" b="1"/>
              <a:t>・</a:t>
            </a:r>
            <a:r>
              <a:rPr lang="en-US" altLang="ja-JP" sz="1000" b="1" dirty="0"/>
              <a:t>SCG include 4 VIOS fcs ports.</a:t>
            </a:r>
          </a:p>
          <a:p>
            <a:r>
              <a:rPr lang="en-US" altLang="ja-JP" sz="1000" b="1" dirty="0"/>
              <a:t>   </a:t>
            </a:r>
            <a:r>
              <a:rPr kumimoji="1" lang="ja-JP" altLang="en-US" sz="1000" b="1">
                <a:solidFill>
                  <a:srgbClr val="FF0000"/>
                </a:solidFill>
              </a:rPr>
              <a:t>　</a:t>
            </a:r>
            <a:r>
              <a:rPr kumimoji="1" lang="en-US" altLang="ja-JP" sz="1000" b="1" dirty="0">
                <a:solidFill>
                  <a:srgbClr val="FF0000"/>
                </a:solidFill>
              </a:rPr>
              <a:t>S1022 VIOS #1  fcs0</a:t>
            </a:r>
          </a:p>
          <a:p>
            <a:r>
              <a:rPr kumimoji="1" lang="en-US" altLang="ja-JP" sz="1000" b="1" dirty="0">
                <a:solidFill>
                  <a:srgbClr val="FF0000"/>
                </a:solidFill>
              </a:rPr>
              <a:t>   </a:t>
            </a:r>
            <a:r>
              <a:rPr kumimoji="1" lang="ja-JP" altLang="en-US" sz="1000" b="1">
                <a:solidFill>
                  <a:srgbClr val="FF0000"/>
                </a:solidFill>
              </a:rPr>
              <a:t>　</a:t>
            </a:r>
            <a:r>
              <a:rPr kumimoji="1" lang="en-US" altLang="ja-JP" sz="1000" b="1" dirty="0">
                <a:solidFill>
                  <a:srgbClr val="FF0000"/>
                </a:solidFill>
              </a:rPr>
              <a:t>S1022 VIOS #2  fcs0</a:t>
            </a:r>
          </a:p>
          <a:p>
            <a:r>
              <a:rPr lang="en-US" altLang="ja-JP" sz="1000" b="1" dirty="0">
                <a:solidFill>
                  <a:srgbClr val="FF0000"/>
                </a:solidFill>
              </a:rPr>
              <a:t>      </a:t>
            </a:r>
            <a:r>
              <a:rPr kumimoji="1" lang="en-US" altLang="ja-JP" sz="1000" b="1" dirty="0">
                <a:solidFill>
                  <a:schemeClr val="accent4"/>
                </a:solidFill>
              </a:rPr>
              <a:t>S1022 VIOS #1  fcs2</a:t>
            </a:r>
          </a:p>
          <a:p>
            <a:r>
              <a:rPr kumimoji="1" lang="en-US" altLang="ja-JP" sz="1000" b="1" dirty="0">
                <a:solidFill>
                  <a:schemeClr val="accent4"/>
                </a:solidFill>
              </a:rPr>
              <a:t>      S1022 VIOS #2  fcs2</a:t>
            </a:r>
          </a:p>
          <a:p>
            <a:endParaRPr lang="en-US" altLang="ja-JP" sz="1000" b="1" dirty="0">
              <a:solidFill>
                <a:schemeClr val="accent4"/>
              </a:solidFill>
            </a:endParaRPr>
          </a:p>
          <a:p>
            <a:r>
              <a:rPr kumimoji="1" lang="ja-JP" altLang="en-US" sz="1000" b="1">
                <a:solidFill>
                  <a:srgbClr val="FF0000"/>
                </a:solidFill>
              </a:rPr>
              <a:t>・</a:t>
            </a:r>
            <a:r>
              <a:rPr kumimoji="1" lang="en-US" altLang="ja-JP" sz="1000" b="1" dirty="0">
                <a:solidFill>
                  <a:srgbClr val="FF0000"/>
                </a:solidFill>
              </a:rPr>
              <a:t>vscsi</a:t>
            </a:r>
          </a:p>
          <a:p>
            <a:r>
              <a:rPr lang="ja-JP" altLang="en-US" sz="1000" b="1"/>
              <a:t>・</a:t>
            </a:r>
            <a:r>
              <a:rPr lang="en-US" altLang="ja-JP" sz="1000" b="1" dirty="0"/>
              <a:t>FC port tag : No restriction</a:t>
            </a:r>
            <a:endParaRPr kumimoji="1" lang="en-US" altLang="ja-JP" sz="1000" b="1" dirty="0"/>
          </a:p>
          <a:p>
            <a:endParaRPr kumimoji="1" lang="en-US" altLang="ja-JP" sz="1000" b="1" dirty="0"/>
          </a:p>
        </p:txBody>
      </p:sp>
      <p:sp>
        <p:nvSpPr>
          <p:cNvPr id="10" name="角丸四角形吹き出し 9">
            <a:extLst>
              <a:ext uri="{FF2B5EF4-FFF2-40B4-BE49-F238E27FC236}">
                <a16:creationId xmlns:a16="http://schemas.microsoft.com/office/drawing/2014/main" id="{7A97A3D7-FF63-D6B4-5691-5C78009C9ABF}"/>
              </a:ext>
            </a:extLst>
          </p:cNvPr>
          <p:cNvSpPr/>
          <p:nvPr/>
        </p:nvSpPr>
        <p:spPr>
          <a:xfrm>
            <a:off x="512677" y="3598786"/>
            <a:ext cx="5572500" cy="927158"/>
          </a:xfrm>
          <a:prstGeom prst="wedgeRoundRectCallout">
            <a:avLst>
              <a:gd name="adj1" fmla="val 84998"/>
              <a:gd name="adj2" fmla="val 8997"/>
              <a:gd name="adj3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400" dirty="0">
                <a:solidFill>
                  <a:srgbClr val="00B050"/>
                </a:solidFill>
              </a:rPr>
              <a:t>Despite configured only fcsX in SVC VIOS host, PowerVC seems to be ordered to create new svc host and execute “mkvdiskhostmap” to it.</a:t>
            </a:r>
            <a:endParaRPr kumimoji="1" lang="ja-JP" altLang="en-US" sz="1400">
              <a:solidFill>
                <a:srgbClr val="00B050"/>
              </a:solidFill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23B234D-E5F4-5055-4DA6-9C270FA56353}"/>
              </a:ext>
            </a:extLst>
          </p:cNvPr>
          <p:cNvSpPr txBox="1"/>
          <p:nvPr/>
        </p:nvSpPr>
        <p:spPr>
          <a:xfrm>
            <a:off x="1434164" y="-1241659"/>
            <a:ext cx="18473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E781C019-9F19-2DF3-5BD0-068F94AFDE14}"/>
              </a:ext>
            </a:extLst>
          </p:cNvPr>
          <p:cNvGrpSpPr/>
          <p:nvPr/>
        </p:nvGrpSpPr>
        <p:grpSpPr>
          <a:xfrm>
            <a:off x="1099043" y="4992588"/>
            <a:ext cx="4917656" cy="763319"/>
            <a:chOff x="1287669" y="5051831"/>
            <a:chExt cx="4917656" cy="763319"/>
          </a:xfrm>
        </p:grpSpPr>
        <p:sp>
          <p:nvSpPr>
            <p:cNvPr id="25" name="角丸四角形 24">
              <a:extLst>
                <a:ext uri="{FF2B5EF4-FFF2-40B4-BE49-F238E27FC236}">
                  <a16:creationId xmlns:a16="http://schemas.microsoft.com/office/drawing/2014/main" id="{B16CBC54-28EA-40DB-F1C3-71C1AB4261B3}"/>
                </a:ext>
              </a:extLst>
            </p:cNvPr>
            <p:cNvSpPr/>
            <p:nvPr/>
          </p:nvSpPr>
          <p:spPr>
            <a:xfrm>
              <a:off x="1287669" y="5051831"/>
              <a:ext cx="4856741" cy="763319"/>
            </a:xfrm>
            <a:prstGeom prst="roundRect">
              <a:avLst/>
            </a:prstGeom>
            <a:noFill/>
            <a:ln w="4127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4BB67AEB-48A0-A1A4-2BE4-F607F2908137}"/>
                </a:ext>
              </a:extLst>
            </p:cNvPr>
            <p:cNvSpPr txBox="1"/>
            <p:nvPr/>
          </p:nvSpPr>
          <p:spPr>
            <a:xfrm>
              <a:off x="1304624" y="5227931"/>
              <a:ext cx="4900701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b="1" dirty="0"/>
                <a:t>in SVC the command was executed.</a:t>
              </a:r>
            </a:p>
            <a:p>
              <a:endParaRPr lang="en-US" altLang="ja-JP" sz="900" b="1" dirty="0"/>
            </a:p>
            <a:p>
              <a:r>
                <a:rPr kumimoji="1" lang="en-US" altLang="ja-JP" sz="900" b="1" dirty="0"/>
                <a:t>$ </a:t>
              </a:r>
              <a:r>
                <a:rPr kumimoji="1" lang="en-US" altLang="ja-JP" sz="900" b="1" dirty="0" err="1"/>
                <a:t>svctask</a:t>
              </a:r>
              <a:r>
                <a:rPr kumimoji="1" lang="en-US" altLang="ja-JP" sz="900" b="1" dirty="0"/>
                <a:t> mkvdiskhostmap –force –host </a:t>
              </a:r>
              <a:r>
                <a:rPr kumimoji="1" lang="en-US" altLang="ja-JP" sz="900" b="1" dirty="0" err="1"/>
                <a:t>xxxx_xxxx_xxxxxx</a:t>
              </a:r>
              <a:r>
                <a:rPr kumimoji="1" lang="en-US" altLang="ja-JP" sz="900" b="1" dirty="0"/>
                <a:t> –</a:t>
              </a:r>
              <a:r>
                <a:rPr kumimoji="1" lang="en-US" altLang="ja-JP" sz="900" b="1" dirty="0" err="1"/>
                <a:t>xcxi</a:t>
              </a:r>
              <a:r>
                <a:rPr kumimoji="1" lang="en-US" altLang="ja-JP" sz="900" b="1" dirty="0"/>
                <a:t> 0 volume-</a:t>
              </a:r>
              <a:r>
                <a:rPr kumimoji="1" lang="en-US" altLang="ja-JP" sz="900" b="1" dirty="0" err="1"/>
                <a:t>testxxxxxx</a:t>
              </a:r>
              <a:endParaRPr kumimoji="1" lang="ja-JP" altLang="en-US" sz="900" b="1"/>
            </a:p>
          </p:txBody>
        </p:sp>
      </p:grpSp>
    </p:spTree>
    <p:extLst>
      <p:ext uri="{BB962C8B-B14F-4D97-AF65-F5344CB8AC3E}">
        <p14:creationId xmlns:p14="http://schemas.microsoft.com/office/powerpoint/2010/main" val="2439465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895</Words>
  <Application>Microsoft Macintosh PowerPoint</Application>
  <PresentationFormat>ワイド画面</PresentationFormat>
  <Paragraphs>198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Chiyoko Ushiogi</dc:creator>
  <cp:lastModifiedBy>Chiyoko Ushiogi</cp:lastModifiedBy>
  <cp:revision>168</cp:revision>
  <dcterms:created xsi:type="dcterms:W3CDTF">2023-09-14T03:51:29Z</dcterms:created>
  <dcterms:modified xsi:type="dcterms:W3CDTF">2024-01-18T04:47:14Z</dcterms:modified>
</cp:coreProperties>
</file>